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7" r:id="rId2"/>
    <p:sldId id="336" r:id="rId3"/>
    <p:sldId id="337" r:id="rId4"/>
    <p:sldId id="341" r:id="rId5"/>
    <p:sldId id="340" r:id="rId6"/>
    <p:sldId id="342" r:id="rId7"/>
    <p:sldId id="343" r:id="rId8"/>
    <p:sldId id="346" r:id="rId9"/>
    <p:sldId id="371" r:id="rId10"/>
    <p:sldId id="347" r:id="rId11"/>
    <p:sldId id="349" r:id="rId12"/>
    <p:sldId id="367" r:id="rId13"/>
    <p:sldId id="350" r:id="rId14"/>
    <p:sldId id="351" r:id="rId15"/>
    <p:sldId id="352" r:id="rId16"/>
    <p:sldId id="368" r:id="rId17"/>
    <p:sldId id="357" r:id="rId18"/>
    <p:sldId id="360" r:id="rId19"/>
    <p:sldId id="417" r:id="rId20"/>
    <p:sldId id="418" r:id="rId21"/>
    <p:sldId id="419" r:id="rId22"/>
    <p:sldId id="420" r:id="rId23"/>
    <p:sldId id="370" r:id="rId24"/>
    <p:sldId id="364" r:id="rId25"/>
    <p:sldId id="365" r:id="rId26"/>
    <p:sldId id="373" r:id="rId27"/>
    <p:sldId id="374" r:id="rId28"/>
    <p:sldId id="376" r:id="rId29"/>
    <p:sldId id="377" r:id="rId30"/>
    <p:sldId id="378" r:id="rId31"/>
    <p:sldId id="379" r:id="rId32"/>
    <p:sldId id="380" r:id="rId33"/>
    <p:sldId id="381" r:id="rId34"/>
    <p:sldId id="382" r:id="rId35"/>
    <p:sldId id="383" r:id="rId36"/>
    <p:sldId id="384" r:id="rId37"/>
    <p:sldId id="385" r:id="rId38"/>
    <p:sldId id="386" r:id="rId39"/>
    <p:sldId id="387" r:id="rId40"/>
    <p:sldId id="388" r:id="rId41"/>
    <p:sldId id="389" r:id="rId42"/>
    <p:sldId id="390" r:id="rId43"/>
    <p:sldId id="391" r:id="rId44"/>
    <p:sldId id="392" r:id="rId45"/>
    <p:sldId id="393" r:id="rId46"/>
    <p:sldId id="394" r:id="rId47"/>
    <p:sldId id="395" r:id="rId48"/>
    <p:sldId id="396" r:id="rId49"/>
    <p:sldId id="397" r:id="rId50"/>
    <p:sldId id="406" r:id="rId51"/>
    <p:sldId id="414" r:id="rId52"/>
    <p:sldId id="415" r:id="rId53"/>
    <p:sldId id="416" r:id="rId54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986" autoAdjust="0"/>
  </p:normalViewPr>
  <p:slideViewPr>
    <p:cSldViewPr snapToGrid="0">
      <p:cViewPr varScale="1">
        <p:scale>
          <a:sx n="88" d="100"/>
          <a:sy n="88" d="100"/>
        </p:scale>
        <p:origin x="-564" y="-96"/>
      </p:cViewPr>
      <p:guideLst>
        <p:guide orient="horz" pos="21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30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8A14B7B-4F2C-4564-BA5F-8AF85D16850E}" type="datetimeFigureOut">
              <a:rPr lang="th-TH" smtClean="0"/>
              <a:t>22/02/60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4A3368A-664E-4C0F-B9A8-0B2F0EBE757C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3014587-38CC-4D75-8816-C47A8A76EAF3}" type="datetimeFigureOut">
              <a:rPr lang="th-TH" smtClean="0"/>
              <a:pPr/>
              <a:t>22/02/60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02971EC-7A65-4D93-AC84-2136007B39D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828782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595CB-6B98-48BD-AC21-87327CCF7975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501588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None/>
            </a:pPr>
            <a:r>
              <a:rPr lang="th-TH" sz="1900" b="1" dirty="0" smtClean="0">
                <a:latin typeface="Arial Unicode MS"/>
                <a:ea typeface="Tahoma" pitchFamily="34" charset="0"/>
                <a:cs typeface="Arial Unicode MS"/>
              </a:rPr>
              <a:t>พยาบาล</a:t>
            </a:r>
            <a:endParaRPr lang="en-US" sz="1900" dirty="0" smtClean="0">
              <a:latin typeface="Arial Unicode MS"/>
              <a:ea typeface="Tahoma" pitchFamily="34" charset="0"/>
              <a:cs typeface="Arial Unicode MS"/>
            </a:endParaRP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เขียนข้อมูลเรื่องโรคและแผนการดูแลลงในสมุดประจำตัวและในใบแบบฟอร์มการส่งต่อ 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จัดเตรียมอุปกรณ์การแพทย์ให้ไปใช้ที่บ้าน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ตรวจสอบว่าได้ยาครบ สอนวิธีการบริหารยา กรณีให้ยาใต้ผิวหนัง สอนการใช้เครื่อง </a:t>
            </a:r>
            <a:r>
              <a:rPr lang="en-US" sz="1900" dirty="0" smtClean="0">
                <a:latin typeface="Arial Unicode MS"/>
                <a:ea typeface="Tahoma" pitchFamily="34" charset="0"/>
                <a:cs typeface="Arial Unicode MS"/>
              </a:rPr>
              <a:t>syringe driver</a:t>
            </a:r>
            <a:endParaRPr lang="th-TH" sz="1900" dirty="0" smtClean="0">
              <a:latin typeface="Arial Unicode MS"/>
              <a:ea typeface="Tahoma" pitchFamily="34" charset="0"/>
              <a:cs typeface="Arial Unicode MS"/>
            </a:endParaRP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ประสานรถกลับบ้าน/ส่งต่อกับพยาบาลเครือข่าย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แจ้งช่องทางการสื่อสารกับทีมสุขภาพ ในภาวะฉุกเฉินทั้งในเวลาและนอกเวลาราชการ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แจกแผ่นพับการปฏิบัติตัว </a:t>
            </a:r>
            <a:r>
              <a:rPr lang="en-US" sz="1900" dirty="0" smtClean="0">
                <a:latin typeface="Arial Unicode MS"/>
                <a:ea typeface="Tahoma" pitchFamily="34" charset="0"/>
                <a:cs typeface="Arial Unicode MS"/>
              </a:rPr>
              <a:t>4 </a:t>
            </a: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เรื่องได้แก่ ภาวะโภชนาการสำหรับผู้ป่วยระยะท้าย การใช้ยามอร์ฟีน การดูแลในระยะใกล้เสียชีวิต และการดูแลผู้ป่วยระยะท้ายที่บ้าน 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endParaRPr lang="th-TH" sz="1900" dirty="0" smtClean="0">
              <a:latin typeface="Arial Unicode MS"/>
              <a:ea typeface="Tahoma" pitchFamily="34" charset="0"/>
              <a:cs typeface="Arial Unicode MS"/>
            </a:endParaRPr>
          </a:p>
          <a:p>
            <a:endParaRPr lang="th-TH" dirty="0" smtClean="0"/>
          </a:p>
          <a:p>
            <a:endParaRPr lang="th-TH" dirty="0" smtClean="0"/>
          </a:p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71EC-7A65-4D93-AC84-2136007B39D7}" type="slidenum">
              <a:rPr lang="th-TH" smtClean="0"/>
              <a:pPr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271562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h-TH" b="1" dirty="0" smtClean="0"/>
              <a:t>เอกสาร</a:t>
            </a:r>
            <a:r>
              <a:rPr lang="th-TH" b="1" baseline="0" dirty="0" smtClean="0"/>
              <a:t> </a:t>
            </a:r>
            <a:r>
              <a:rPr lang="th-TH" dirty="0" smtClean="0"/>
              <a:t>พยาบาลมีหน้าที่ดังนี้</a:t>
            </a:r>
          </a:p>
          <a:p>
            <a:pPr marL="309524" indent="-309524">
              <a:lnSpc>
                <a:spcPts val="4333"/>
              </a:lnSpc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แบบฟอร์มใบส่งต่อเครือข่าย</a:t>
            </a:r>
          </a:p>
          <a:p>
            <a:pPr marL="309524" indent="-309524">
              <a:lnSpc>
                <a:spcPts val="4333"/>
              </a:lnSpc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สมุดประจำตัวผู้ป่วย ประกอบด้วย การวินิจฉัยโรค ประวัติการเจ็บป่วย โรคร่วม แผนการรักษา แผนการจัดการอย่างละเอียด</a:t>
            </a:r>
            <a:r>
              <a:rPr lang="en-US" sz="1900" dirty="0" smtClean="0">
                <a:latin typeface="Arial Unicode MS"/>
                <a:ea typeface="Tahoma" pitchFamily="34" charset="0"/>
                <a:cs typeface="Arial Unicode MS"/>
              </a:rPr>
              <a:t>: </a:t>
            </a: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อาการที่มีโอกาสเกิดขึ้นที่บ้านและในระยะใกล้เสียชีวิต</a:t>
            </a:r>
            <a:r>
              <a:rPr lang="en-US" sz="1900" dirty="0" smtClean="0">
                <a:latin typeface="Arial Unicode MS"/>
                <a:ea typeface="Tahoma" pitchFamily="34" charset="0"/>
                <a:cs typeface="Arial Unicode MS"/>
              </a:rPr>
              <a:t> </a:t>
            </a: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แผนการดูแลล่วงหน้า (</a:t>
            </a:r>
            <a:r>
              <a:rPr lang="en-US" sz="1900" dirty="0" smtClean="0">
                <a:latin typeface="Arial Unicode MS"/>
                <a:ea typeface="Tahoma" pitchFamily="34" charset="0"/>
                <a:cs typeface="Arial Unicode MS"/>
              </a:rPr>
              <a:t>advance care plan/directive)</a:t>
            </a:r>
            <a:endParaRPr lang="th-TH" sz="1900" dirty="0" smtClean="0">
              <a:latin typeface="Arial Unicode MS"/>
              <a:ea typeface="Tahoma" pitchFamily="34" charset="0"/>
              <a:cs typeface="Arial Unicode MS"/>
            </a:endParaRPr>
          </a:p>
          <a:p>
            <a:pPr marL="309524" indent="-309524">
              <a:lnSpc>
                <a:spcPts val="4333"/>
              </a:lnSpc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 Unicode MS"/>
                <a:ea typeface="Tahoma" pitchFamily="34" charset="0"/>
                <a:cs typeface="Arial Unicode MS"/>
              </a:rPr>
              <a:t>discharge checklist</a:t>
            </a:r>
            <a:endParaRPr lang="th-TH" sz="1900" dirty="0" smtClean="0">
              <a:latin typeface="Arial Unicode MS"/>
              <a:ea typeface="Tahoma" pitchFamily="34" charset="0"/>
              <a:cs typeface="Arial Unicode MS"/>
            </a:endParaRPr>
          </a:p>
          <a:p>
            <a:pPr marL="309524" indent="-309524">
              <a:lnSpc>
                <a:spcPts val="4333"/>
              </a:lnSpc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แจกแผ่นพับให้ความรู้ผู้ป่วยและครอบครัว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71EC-7A65-4D93-AC84-2136007B39D7}" type="slidenum">
              <a:rPr lang="th-TH" smtClean="0"/>
              <a:pPr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979959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b="1" dirty="0" smtClean="0"/>
              <a:t>สมุดประจำตัวของผู้ป่วยกา</a:t>
            </a:r>
            <a:r>
              <a:rPr lang="th-TH" b="1" dirty="0" err="1" smtClean="0"/>
              <a:t>รุณ</a:t>
            </a:r>
            <a:r>
              <a:rPr lang="th-TH" b="1" dirty="0" smtClean="0"/>
              <a:t>รักษ์ ภายในสมุดประกอบด้วย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b="0" dirty="0" smtClean="0"/>
              <a:t>ชื่อ สกุล ที่อยู่</a:t>
            </a:r>
            <a:r>
              <a:rPr lang="th-TH" b="0" baseline="0" dirty="0" smtClean="0"/>
              <a:t> เลขที่บัตรประชาชน ผู้ป่วยและเบอร์โทรศัพท์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b="0" dirty="0" smtClean="0"/>
              <a:t>ชื่อ สกุล</a:t>
            </a:r>
            <a:r>
              <a:rPr lang="th-TH" b="0" baseline="0" dirty="0" smtClean="0"/>
              <a:t> ผู้ดูแลหลักและผู้ดูแลรองพร้อมเบอร์โทรศัพท์ </a:t>
            </a:r>
          </a:p>
          <a:p>
            <a:pPr marL="309524" indent="-309524" defTabSz="990478">
              <a:buFont typeface="Arial" panose="020B0604020202020204" pitchFamily="34" charset="0"/>
              <a:buChar char="•"/>
              <a:defRPr/>
            </a:pPr>
            <a:r>
              <a:rPr lang="th-TH" b="0" baseline="0" dirty="0" smtClean="0"/>
              <a:t>ชื่อแพทย์และพยาบาลเจ้าของไข้จากศูนย์กา</a:t>
            </a:r>
            <a:r>
              <a:rPr lang="th-TH" b="0" baseline="0" dirty="0" err="1" smtClean="0"/>
              <a:t>รุณ</a:t>
            </a:r>
            <a:r>
              <a:rPr lang="th-TH" b="0" baseline="0" dirty="0" smtClean="0"/>
              <a:t>รักษ์ พร้อมเบอร์โทรศัพท์</a:t>
            </a:r>
          </a:p>
          <a:p>
            <a:pPr marL="309524" indent="-309524" defTabSz="990478">
              <a:buFont typeface="Arial" panose="020B0604020202020204" pitchFamily="34" charset="0"/>
              <a:buChar char="•"/>
              <a:defRPr/>
            </a:pPr>
            <a:r>
              <a:rPr lang="th-TH" b="0" baseline="0" dirty="0" smtClean="0"/>
              <a:t>ชื่อพยาบาลเครือข่ายใกล้บ้านที่ร่วมดูแล พร้อมเบอร์โทรศัพท์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b="0" baseline="0" dirty="0" smtClean="0"/>
              <a:t>วัน เดือน ปี ที่ทีมกา</a:t>
            </a:r>
            <a:r>
              <a:rPr lang="th-TH" b="0" baseline="0" dirty="0" err="1" smtClean="0"/>
              <a:t>รุณ</a:t>
            </a:r>
            <a:r>
              <a:rPr lang="th-TH" b="0" baseline="0" dirty="0" smtClean="0"/>
              <a:t>รักษ์ร่วมดูแล 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b="0" dirty="0" smtClean="0"/>
              <a:t>การวินิจฉัยโรค</a:t>
            </a:r>
            <a:r>
              <a:rPr lang="th-TH" b="0" baseline="0" dirty="0" smtClean="0"/>
              <a:t> โรคร่วม และแผนการรักษา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en-US" b="0" baseline="0" dirty="0" smtClean="0"/>
              <a:t>Advance care planning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b="0" baseline="0" dirty="0" smtClean="0"/>
              <a:t>ผลการตรวจทางห้องปฏิบัติการที่สำคัญ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b="0" baseline="0" dirty="0" smtClean="0"/>
              <a:t>รายการยาที่ผู้ป่วยได้รับ พร้อมรายละเอียดการรับประทานยาโดยละเอียด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b="0" baseline="0" dirty="0" smtClean="0"/>
              <a:t>แบบบันทึกการสื่อสารระหว่างทีมสุขภาพ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b="0" baseline="0" dirty="0" smtClean="0"/>
              <a:t>แบบบันทึกอาการผิดปกติของผู้ป่วยสำหรับผู้ดูแล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b="0" baseline="0" dirty="0" smtClean="0"/>
              <a:t>ตัวอย่างยาที่สำคัญ เพื่อใช้อธิบายผู้ป่วยและผู้ดูแล</a:t>
            </a:r>
            <a:endParaRPr lang="th-TH" b="1" dirty="0" smtClean="0"/>
          </a:p>
          <a:p>
            <a:r>
              <a:rPr lang="th-TH" b="1" dirty="0" smtClean="0"/>
              <a:t>แผ่นพับสำหรับทบทวนความรู้ความเข้าใจสำหรับผู้ป่วยและครอบครัวที่บ้าน </a:t>
            </a:r>
            <a:r>
              <a:rPr lang="en-US" b="1" dirty="0" smtClean="0"/>
              <a:t>4</a:t>
            </a:r>
            <a:r>
              <a:rPr lang="en-US" b="1" baseline="0" dirty="0" smtClean="0"/>
              <a:t> </a:t>
            </a:r>
            <a:r>
              <a:rPr lang="th-TH" b="1" baseline="0" dirty="0" smtClean="0"/>
              <a:t>เรื่อง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b="0" baseline="0" dirty="0" smtClean="0"/>
              <a:t>การดูแลด้านโภชนาการในผู้ป่วยระยะประคับประคอง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b="0" dirty="0" smtClean="0"/>
              <a:t>การรักษาอาการปวดและหายใจลำบากด้วยยามอร์ฟีน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b="0" dirty="0" smtClean="0"/>
              <a:t>การดูแลผู้ป่วยระยะท้ายที่บ้าน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b="0" dirty="0" smtClean="0"/>
              <a:t>การดูแลผู้ป่วยระยะท้ายใกล้เสียชีวิต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endParaRPr lang="th-TH" b="1" dirty="0" smtClean="0"/>
          </a:p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71EC-7A65-4D93-AC84-2136007B39D7}" type="slidenum">
              <a:rPr lang="th-TH" smtClean="0"/>
              <a:pPr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91552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r>
              <a:rPr lang="th-TH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ใบส่งต่อข้อมูลผู้ป่วยระยะท้ายให้เครือข่ายเพื่อดูแลต่อเนื่องในเขตพื้นที่ </a:t>
            </a:r>
            <a:r>
              <a:rPr lang="th-TH" sz="19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สปสช</a:t>
            </a:r>
            <a:r>
              <a:rPr lang="en-US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r>
              <a:rPr lang="th-TH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เขต </a:t>
            </a:r>
            <a:r>
              <a:rPr lang="en-US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71EC-7A65-4D93-AC84-2136007B39D7}" type="slidenum">
              <a:rPr lang="th-TH" smtClean="0"/>
              <a:pPr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683075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b="1" dirty="0" smtClean="0"/>
              <a:t>ขั้นตอนที่ </a:t>
            </a:r>
            <a:r>
              <a:rPr lang="en-US" b="1" dirty="0" smtClean="0"/>
              <a:t>4 </a:t>
            </a:r>
            <a:r>
              <a:rPr lang="th-TH" b="1" dirty="0" smtClean="0"/>
              <a:t>หลังการส่งต่อ</a:t>
            </a:r>
          </a:p>
          <a:p>
            <a:pPr marL="309524" indent="-309524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โทรศัพท์ติดตามสอบถามผู้ป่วยและครอบครัวอย่างสม่ำเสมอและต่อเนื่อง ถ้าผู้ป่วยอยู่ในระยะใกล้เสียชีวิต โทรศัพท์ติดตามทุกวัน</a:t>
            </a:r>
          </a:p>
          <a:p>
            <a:pPr marL="309524" indent="-309524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ให้คำปรึกษากับผู้ป่วยและครอบครัวในภาวะฉุกเฉิน </a:t>
            </a:r>
          </a:p>
          <a:p>
            <a:pPr marL="309524" indent="-309524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เป็นที่ปรึกษาให้แก่เครือข่ายในการจัดการอาการที่บ้าน</a:t>
            </a:r>
          </a:p>
          <a:p>
            <a:pPr marL="309524" indent="-309524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ประสานเครือข่ายลงเยี่ยมบ้าน </a:t>
            </a:r>
          </a:p>
          <a:p>
            <a:pPr marL="309524" indent="-309524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th-TH" sz="1900" dirty="0" err="1" smtClean="0">
                <a:latin typeface="Arial Unicode MS"/>
                <a:ea typeface="Tahoma" pitchFamily="34" charset="0"/>
                <a:cs typeface="Arial Unicode MS"/>
              </a:rPr>
              <a:t>จัดดหา</a:t>
            </a: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ยาให้ถ้าเครือข่ายมีไม่เพียงพอ</a:t>
            </a:r>
          </a:p>
          <a:p>
            <a:endParaRPr lang="th-TH" b="1" dirty="0" smtClean="0"/>
          </a:p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71EC-7A65-4D93-AC84-2136007B39D7}" type="slidenum">
              <a:rPr lang="th-TH" smtClean="0"/>
              <a:pPr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646722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defTabSz="990478">
              <a:defRPr/>
            </a:pPr>
            <a:r>
              <a:rPr lang="th-TH" sz="1900" b="1" dirty="0" smtClean="0"/>
              <a:t>องค์ประกอบที่จำเป็นของการดูแลผู้ป่วยระยะท้ายที่บ้าน</a:t>
            </a:r>
            <a:endParaRPr lang="en-US" sz="1900" dirty="0" smtClean="0"/>
          </a:p>
          <a:p>
            <a:pPr defTabSz="990478">
              <a:defRPr/>
            </a:pPr>
            <a:r>
              <a:rPr lang="th-TH" sz="1900" dirty="0" smtClean="0"/>
              <a:t>การให้การดูแลผู้ป่วยระยะท้ายที่บ้านได้อย่างราบรื่นจำเป็นต้องอาศัยองค์ประกอบต่างๆ ที่ช่วยให้สามารถดูแลที่บ้านได้ ที่สำคัญมีดังนี้</a:t>
            </a:r>
            <a:endParaRPr lang="en-US" sz="1900" dirty="0" smtClean="0"/>
          </a:p>
          <a:p>
            <a:pPr marL="309524" indent="-309524" defTabSz="990478">
              <a:buFont typeface="Arial" panose="020B0604020202020204" pitchFamily="34" charset="0"/>
              <a:buChar char="•"/>
              <a:defRPr/>
            </a:pPr>
            <a:r>
              <a:rPr lang="th-TH" sz="1900" dirty="0" smtClean="0"/>
              <a:t>การจัดการอาการที่มีประสิทธิภาพ โดยเฉพาะอาการปวดและอาการหอบ ซึ่งเป็นอาการที่ทำให้ผู้ป่วยทุกข์ทรมาน ถ้าไม่สามารถจัดการอาการได้ดี ผู้ป่วยมักไม่ยินดีกลับบ้าน หรือกลับบ้านแล้วมักถูกนำกลับมาโรงพยาบาลใหม่ </a:t>
            </a:r>
          </a:p>
          <a:p>
            <a:pPr marL="309524" indent="-309524" defTabSz="990478">
              <a:buFont typeface="Arial" panose="020B0604020202020204" pitchFamily="34" charset="0"/>
              <a:buChar char="•"/>
              <a:defRPr/>
            </a:pPr>
            <a:r>
              <a:rPr lang="th-TH" sz="1900" dirty="0" smtClean="0"/>
              <a:t>การวางแผนการจำหน่ายอย่างดี เพื่อช่วยการเปลี่ยนผ่านจากการดูแลที่โรงพยาบาลไปสู่การดูแลที่บ้านอย่างไร้รอยต่อ </a:t>
            </a:r>
            <a:endParaRPr lang="en-US" sz="1900" dirty="0" smtClean="0"/>
          </a:p>
          <a:p>
            <a:pPr marL="309524" indent="-309524" defTabSz="990478">
              <a:buFont typeface="Arial" panose="020B0604020202020204" pitchFamily="34" charset="0"/>
              <a:buChar char="•"/>
              <a:defRPr/>
            </a:pPr>
            <a:r>
              <a:rPr lang="th-TH" sz="1900" dirty="0" smtClean="0"/>
              <a:t>การมีผู้ดูแลผู้ป่วยที่บ้าน และการพัฒนาศักยภาพผู้ดูแล ให้สามารถประเมินและให้การบริบาลผู้ป่วยได้อย่างดี ซึ่งจะช่วยให้ผู้ป่วยได้รับการดูแลให้สุขสบาย รวมถึงเป็นการสร้างความเชื่อมั่นและเสริมพลังให้กับผู้ดูแล</a:t>
            </a:r>
            <a:endParaRPr lang="en-US" sz="1900" dirty="0" smtClean="0"/>
          </a:p>
          <a:p>
            <a:pPr marL="309524" indent="-309524" defTabSz="990478">
              <a:buFont typeface="Arial" panose="020B0604020202020204" pitchFamily="34" charset="0"/>
              <a:buChar char="•"/>
              <a:defRPr/>
            </a:pPr>
            <a:r>
              <a:rPr lang="th-TH" sz="1900" dirty="0" smtClean="0"/>
              <a:t>การเข้าถึงการปรึกษาได้ตลอดเวลา ซึ่งในสถานการณ์ปัจจุบันยังทำได้ยากในบางแห่ง เนื่องจากหน่วยงานส่วนใหญ่ยังไม่มีผู้รับผิดชอบด้านนี้ทำงานประจำ และถึงแม้จะมีก็ไม่สามารถให้บริการได้ตลอด </a:t>
            </a:r>
            <a:r>
              <a:rPr lang="en-US" sz="1900" dirty="0" smtClean="0"/>
              <a:t>24 </a:t>
            </a:r>
            <a:r>
              <a:rPr lang="th-TH" sz="1900" dirty="0" smtClean="0"/>
              <a:t>ชั่วโมง </a:t>
            </a:r>
            <a:endParaRPr lang="en-US" sz="1900" dirty="0" smtClean="0"/>
          </a:p>
          <a:p>
            <a:pPr marL="309524" indent="-309524" defTabSz="990478">
              <a:buFont typeface="Arial" panose="020B0604020202020204" pitchFamily="34" charset="0"/>
              <a:buChar char="•"/>
              <a:defRPr/>
            </a:pPr>
            <a:r>
              <a:rPr lang="th-TH" sz="1900" dirty="0" smtClean="0"/>
              <a:t>การมีอุปกรณ์อำนวยความสะดวกที่ต้องใช้ที่บ้าน เช่น รถเข็น เตียงลม และอุปกรณ์การแพทย์ที่จำเป็นที่ต้องใช้ที่บ้าน เช่นเครื่องผลิตออกซิเจน </a:t>
            </a:r>
            <a:r>
              <a:rPr lang="en-US" sz="1900" dirty="0" smtClean="0"/>
              <a:t>syringe driver </a:t>
            </a:r>
            <a:r>
              <a:rPr lang="th-TH" sz="1900" dirty="0" smtClean="0"/>
              <a:t>ซึ่งเป็นเครื่องปั๊มยาให้ผู้ป่วยอย่างต่อเนื่องทางใต้ผิวหนัง</a:t>
            </a:r>
            <a:endParaRPr lang="en-US" sz="1900" dirty="0" smtClean="0"/>
          </a:p>
          <a:p>
            <a:pPr marL="309524" indent="-309524" defTabSz="990478">
              <a:buFont typeface="Arial" panose="020B0604020202020204" pitchFamily="34" charset="0"/>
              <a:buChar char="•"/>
              <a:defRPr/>
            </a:pPr>
            <a:r>
              <a:rPr lang="th-TH" sz="1900" dirty="0" smtClean="0"/>
              <a:t>การสื่อสาร การให้ความมั่นใจกับผู้ป่วยและครอบครัวว่าถึงแม้ตัวโรคจะไม่มีแนวทางรักษาต่อ แต่ผู้ป่วยยังคงได้รับการดูแลจากทีมสุขภาพในแนวทางแบบประคับประคอง และจะได้รับการดูแลอย่างต่อเนื่อง การให้ข้อมูลโรคและแนวทางการดูแล การวางแผนการดูแลล่วงหน้า </a:t>
            </a:r>
            <a:r>
              <a:rPr lang="en-US" sz="1900" dirty="0" smtClean="0"/>
              <a:t>(advance care plan) </a:t>
            </a:r>
            <a:r>
              <a:rPr lang="th-TH" sz="1900" dirty="0" smtClean="0"/>
              <a:t>จะช่วยให้ผู้ป่วยและครอบครัวเข้าใจและทราบเป้าหมายการรักษา ซึ่งจะช่วยหลีกเลี่ยงการกลับเข้ารักษาตัวในโรงพยาบาล นอกจากนี้การสื่อสารระหว่างทีมสุขภาพทุกระดับมีความสำคัญอย่างยิ่งยวด การส่งต่อข้อมูลเรื่องโรคและแผนการดูแล ทีม </a:t>
            </a:r>
            <a:r>
              <a:rPr lang="en-US" sz="1900" dirty="0" smtClean="0"/>
              <a:t>palliative care </a:t>
            </a:r>
            <a:r>
              <a:rPr lang="th-TH" sz="1900" dirty="0" smtClean="0"/>
              <a:t>ในโรงพยาบาลชุมชนควรสามารถเข้าถึงการปรึกษากับ </a:t>
            </a:r>
            <a:r>
              <a:rPr lang="en-US" sz="1900" dirty="0" smtClean="0"/>
              <a:t>palliative care specialist </a:t>
            </a:r>
            <a:r>
              <a:rPr lang="th-TH" sz="1900" dirty="0" smtClean="0"/>
              <a:t>เพื่อช่วยให้คำแนะนำการจัดการอาการที่ซับซ้อนควบคุมลำบาก รวมถึงช่วยในการตัดสินใจในการทำหรือไม่ทำหัตถการหรือการรักษาชนิดต่างๆ</a:t>
            </a:r>
            <a:endParaRPr lang="en-US" sz="1900" dirty="0" smtClean="0"/>
          </a:p>
          <a:p>
            <a:pPr defTabSz="990478">
              <a:defRPr/>
            </a:pPr>
            <a:endParaRPr lang="en-US" sz="1900" dirty="0" smtClean="0"/>
          </a:p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71EC-7A65-4D93-AC84-2136007B39D7}" type="slidenum">
              <a:rPr lang="th-TH" smtClean="0"/>
              <a:pPr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102832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defTabSz="990478">
              <a:defRPr/>
            </a:pPr>
            <a:r>
              <a:rPr lang="th-TH" sz="19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องค์ประกอบที่จำเป็นการดูแลผู้ป่วยระยะท้ายที่บ้าน</a:t>
            </a:r>
          </a:p>
          <a:p>
            <a:pPr marL="309524" indent="-309524" defTabSz="990478">
              <a:buFont typeface="Arial" panose="020B0604020202020204" pitchFamily="34" charset="0"/>
              <a:buChar char="•"/>
              <a:defRPr/>
            </a:pPr>
            <a:r>
              <a:rPr lang="th-TH" sz="1900" dirty="0" smtClean="0"/>
              <a:t>การมีเครือข่ายปฐมภูมิในชุมชนรองรับการส่งต่อและการเชื่อมโยงเครือข่าย เพื่อช่วยให้เกิดการดูแลอย่างต่อเนื่อง และนำบริการต่างๆไปให้ผู้ป่วย ไม่ใช่ให้ผู้ป่วยต้องมารับบริการที่โรงพยาบาล เนื่องจากผู้ป่วยที่อยู่ระยะท้ายมากๆ มักมีอาการอ่อนล้า การเดินทางและมาคอยตรวจที่โรงพยาบาลจะสร้างความไม่สุขสบายและเป็นภาระ</a:t>
            </a:r>
          </a:p>
          <a:p>
            <a:pPr marL="309524" indent="-309524" defTabSz="990478">
              <a:buFont typeface="Arial" panose="020B0604020202020204" pitchFamily="34" charset="0"/>
              <a:buChar char="•"/>
              <a:defRPr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มีระบบเชื่อมโยงเครือข่ายที่มีประสิทธิภาพ ทีม </a:t>
            </a:r>
            <a:r>
              <a:rPr lang="en-US" sz="1900" dirty="0" smtClean="0">
                <a:latin typeface="Arial Unicode MS"/>
                <a:ea typeface="Tahoma" pitchFamily="34" charset="0"/>
                <a:cs typeface="Arial Unicode MS"/>
              </a:rPr>
              <a:t>PC </a:t>
            </a:r>
            <a:r>
              <a:rPr lang="th-TH" sz="1900" dirty="0" err="1" smtClean="0">
                <a:latin typeface="Arial Unicode MS"/>
                <a:ea typeface="Tahoma" pitchFamily="34" charset="0"/>
                <a:cs typeface="Arial Unicode MS"/>
              </a:rPr>
              <a:t>รพช</a:t>
            </a: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. รพสต.สามารถเข้าถึงการปรึกษาทีม </a:t>
            </a:r>
            <a:r>
              <a:rPr lang="en-US" sz="1900" dirty="0" smtClean="0">
                <a:latin typeface="Arial Unicode MS"/>
                <a:ea typeface="Tahoma" pitchFamily="34" charset="0"/>
                <a:cs typeface="Arial Unicode MS"/>
              </a:rPr>
              <a:t>PC specialist </a:t>
            </a: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แม่ข่ายได้</a:t>
            </a:r>
            <a:endParaRPr lang="en-US" sz="1900" dirty="0" smtClean="0">
              <a:latin typeface="Arial Unicode MS"/>
              <a:ea typeface="Tahoma" pitchFamily="34" charset="0"/>
              <a:cs typeface="Arial Unicode MS"/>
            </a:endParaRPr>
          </a:p>
          <a:p>
            <a:pPr marL="309524" indent="-309524" defTabSz="990478">
              <a:buFont typeface="Arial" panose="020B0604020202020204" pitchFamily="34" charset="0"/>
              <a:buChar char="•"/>
              <a:defRPr/>
            </a:pPr>
            <a:r>
              <a:rPr lang="th-TH" sz="1900" dirty="0" smtClean="0"/>
              <a:t>การมียาระงับปวดกลุ่ม </a:t>
            </a:r>
            <a:r>
              <a:rPr lang="en-US" sz="1900" dirty="0" smtClean="0"/>
              <a:t>opioids </a:t>
            </a:r>
            <a:r>
              <a:rPr lang="th-TH" sz="1900" dirty="0" smtClean="0"/>
              <a:t>ที่เข้าถึงได้ง่ายโดยเฉพาะในระดับโรงพยาบาลชุมชน รวมถึงการที่สามารถเอายาฉีด </a:t>
            </a:r>
            <a:r>
              <a:rPr lang="en-US" sz="1900" dirty="0" smtClean="0"/>
              <a:t>morphine </a:t>
            </a:r>
            <a:r>
              <a:rPr lang="th-TH" sz="1900" dirty="0" smtClean="0"/>
              <a:t>ออกไปให้ที่บ้าน เนื่องจากในระยะก่อนเสียชีวิต ผู้ป่วยมักไม่สามารถกลืนยาได้ จำเป็นต้องให้ยาเข้าใต้ผิวหนัง รวมถึงผู้ป่วยที่ไม่สามารถรับประทานยาจากมี</a:t>
            </a:r>
            <a:r>
              <a:rPr lang="th-TH" sz="1900" dirty="0" err="1" smtClean="0"/>
              <a:t>ภาวะการ</a:t>
            </a:r>
            <a:r>
              <a:rPr lang="th-TH" sz="1900" dirty="0" smtClean="0"/>
              <a:t>อุดตันของทางเดินอาหาร</a:t>
            </a:r>
          </a:p>
          <a:p>
            <a:pPr marL="309524" indent="-309524" defTabSz="990478">
              <a:buFont typeface="Arial" panose="020B0604020202020204" pitchFamily="34" charset="0"/>
              <a:buChar char="•"/>
              <a:defRPr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ประสานนักสังคมสงเคราะห์ร่วมดูแล และค้นหาแหล่งช่วยเหลือในชุมชน เช่น </a:t>
            </a:r>
            <a:r>
              <a:rPr lang="th-TH" sz="1900" dirty="0" err="1" smtClean="0">
                <a:latin typeface="Arial Unicode MS"/>
                <a:ea typeface="Tahoma" pitchFamily="34" charset="0"/>
                <a:cs typeface="Arial Unicode MS"/>
              </a:rPr>
              <a:t>อสม</a:t>
            </a:r>
            <a:r>
              <a:rPr lang="en-US" sz="1900" dirty="0" smtClean="0">
                <a:latin typeface="Arial Unicode MS"/>
                <a:ea typeface="Tahoma" pitchFamily="34" charset="0"/>
                <a:cs typeface="Arial Unicode MS"/>
              </a:rPr>
              <a:t>.</a:t>
            </a: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 </a:t>
            </a:r>
            <a:r>
              <a:rPr lang="th-TH" sz="1900" dirty="0" err="1" smtClean="0">
                <a:latin typeface="Arial Unicode MS"/>
                <a:ea typeface="Tahoma" pitchFamily="34" charset="0"/>
                <a:cs typeface="Arial Unicode MS"/>
              </a:rPr>
              <a:t>อบต</a:t>
            </a:r>
            <a:r>
              <a:rPr lang="en-US" sz="1900" dirty="0" smtClean="0">
                <a:latin typeface="Arial Unicode MS"/>
                <a:ea typeface="Tahoma" pitchFamily="34" charset="0"/>
                <a:cs typeface="Arial Unicode MS"/>
              </a:rPr>
              <a:t>.</a:t>
            </a:r>
            <a:endParaRPr lang="th-TH" sz="1900" dirty="0" smtClean="0">
              <a:latin typeface="Arial Unicode MS"/>
              <a:ea typeface="Tahoma" pitchFamily="34" charset="0"/>
              <a:cs typeface="Arial Unicode MS"/>
            </a:endParaRPr>
          </a:p>
          <a:p>
            <a:pPr marL="309524" indent="-309524" defTabSz="990478">
              <a:buFont typeface="Arial" panose="020B0604020202020204" pitchFamily="34" charset="0"/>
              <a:buChar char="•"/>
              <a:defRPr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สามารถกลับเข้ามารับการรักษาในรพ</a:t>
            </a:r>
            <a:r>
              <a:rPr lang="en-US" sz="1900" dirty="0" smtClean="0">
                <a:latin typeface="Arial Unicode MS"/>
                <a:ea typeface="Tahoma" pitchFamily="34" charset="0"/>
                <a:cs typeface="Arial Unicode MS"/>
              </a:rPr>
              <a:t>.</a:t>
            </a: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ได้ถ้าจำเป็น เช่น กรณีมีภาวะ </a:t>
            </a:r>
            <a:r>
              <a:rPr lang="en-US" sz="1900" dirty="0" smtClean="0">
                <a:latin typeface="Arial Unicode MS"/>
                <a:ea typeface="Tahoma" pitchFamily="34" charset="0"/>
                <a:cs typeface="Arial Unicode MS"/>
              </a:rPr>
              <a:t>palliative care emergency ( severe pain, severe dyspnea, spinal cord compression, bleeding </a:t>
            </a: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เป็นต้น</a:t>
            </a:r>
            <a:r>
              <a:rPr lang="en-US" sz="1900" dirty="0" smtClean="0">
                <a:latin typeface="Arial Unicode MS"/>
                <a:ea typeface="Tahoma" pitchFamily="34" charset="0"/>
                <a:cs typeface="Arial Unicode MS"/>
              </a:rPr>
              <a:t>)</a:t>
            </a:r>
          </a:p>
          <a:p>
            <a:pPr>
              <a:lnSpc>
                <a:spcPct val="110000"/>
              </a:lnSpc>
            </a:pPr>
            <a:endParaRPr lang="en-US" sz="1900" dirty="0" smtClean="0">
              <a:latin typeface="Arial Unicode MS"/>
              <a:cs typeface="Arial Unicode MS"/>
            </a:endParaRPr>
          </a:p>
          <a:p>
            <a:pPr marL="309524" indent="-309524" defTabSz="990478">
              <a:buFont typeface="Arial" panose="020B0604020202020204" pitchFamily="34" charset="0"/>
              <a:buChar char="•"/>
              <a:defRPr/>
            </a:pPr>
            <a:endParaRPr lang="th-TH" sz="1900" dirty="0" smtClean="0"/>
          </a:p>
          <a:p>
            <a:pPr defTabSz="990478">
              <a:defRPr/>
            </a:pPr>
            <a:endParaRPr lang="en-US" sz="1900" dirty="0" smtClean="0"/>
          </a:p>
          <a:p>
            <a:pPr marL="309524" indent="-309524" defTabSz="990478">
              <a:buFont typeface="Arial" panose="020B0604020202020204" pitchFamily="34" charset="0"/>
              <a:buChar char="•"/>
              <a:defRPr/>
            </a:pPr>
            <a:endParaRPr lang="en-US" sz="1900" dirty="0" smtClean="0"/>
          </a:p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71EC-7A65-4D93-AC84-2136007B39D7}" type="slidenum">
              <a:rPr lang="th-TH" smtClean="0"/>
              <a:pPr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553350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b="1" dirty="0" smtClean="0"/>
              <a:t>การประเมินผู้ป่วย</a:t>
            </a:r>
          </a:p>
          <a:p>
            <a:pPr marL="309524" indent="-30952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ประเมินสภาพโดยรวมและสมรรถนะ </a:t>
            </a:r>
            <a:r>
              <a:rPr lang="en-US" sz="1900" dirty="0" smtClean="0">
                <a:latin typeface="Arial Unicode MS"/>
                <a:ea typeface="Tahoma" pitchFamily="34" charset="0"/>
                <a:cs typeface="Arial Unicode MS"/>
              </a:rPr>
              <a:t>PPS </a:t>
            </a: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? </a:t>
            </a:r>
          </a:p>
          <a:p>
            <a:pPr marL="309524" indent="-30952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อาการไม่สุขสบายต่างๆ</a:t>
            </a:r>
            <a:r>
              <a:rPr lang="en-US" sz="1900" dirty="0" smtClean="0">
                <a:latin typeface="Arial Unicode MS"/>
                <a:ea typeface="Tahoma" pitchFamily="34" charset="0"/>
                <a:cs typeface="Arial Unicode MS"/>
              </a:rPr>
              <a:t> </a:t>
            </a: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เช่น ปวด หายใจลำบาก ควรได้รับการจัดการให้อยู่ได้อย่างสบายก่อนจะให้กลับบ้าน</a:t>
            </a:r>
          </a:p>
          <a:p>
            <a:pPr marL="309524" indent="-30952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ตรวจสอบสายสวนต่างๆ</a:t>
            </a:r>
            <a:r>
              <a:rPr lang="en-US" sz="1900" dirty="0" smtClean="0">
                <a:latin typeface="Arial Unicode MS"/>
                <a:ea typeface="Tahoma" pitchFamily="34" charset="0"/>
                <a:cs typeface="Arial Unicode MS"/>
              </a:rPr>
              <a:t>: </a:t>
            </a: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สายให้อาหาร สายสวนปัสสาวะ </a:t>
            </a:r>
            <a:r>
              <a:rPr lang="en-US" sz="1900" dirty="0" smtClean="0">
                <a:latin typeface="Arial Unicode MS"/>
                <a:ea typeface="Tahoma" pitchFamily="34" charset="0"/>
                <a:cs typeface="Arial Unicode MS"/>
              </a:rPr>
              <a:t>PCN  </a:t>
            </a: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ประเมินความจำเป็นในการคาสายระบายต่างๆกลับบ้าน และความยุ่งยากซับซ้อนในการดูแล</a:t>
            </a:r>
          </a:p>
          <a:p>
            <a:pPr marL="309524" indent="-30952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ประเมินการได้รับยา ปรับเปลี่ยนรูปแบบการให้ยาตามความเหมาะสม เช่น ผู้ป่วยที่ใกล้เสียชีวิต หรือมีปัญหาลำไส้อุดตัน ให้ยาทางใต้ผิวหนัง </a:t>
            </a:r>
            <a:endParaRPr lang="en-US" sz="1900" dirty="0" smtClean="0">
              <a:latin typeface="Arial Unicode MS"/>
              <a:ea typeface="Tahoma" pitchFamily="34" charset="0"/>
              <a:cs typeface="Arial Unicode MS"/>
            </a:endParaRPr>
          </a:p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71EC-7A65-4D93-AC84-2136007B39D7}" type="slidenum">
              <a:rPr lang="th-TH" smtClean="0"/>
              <a:pPr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963382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h-TH" sz="19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การประเมินและสอนผู้ดูแล</a:t>
            </a:r>
          </a:p>
          <a:p>
            <a:pPr marL="309524" indent="-30952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พิจารณาหรือมองหาว่าผู้ดูแลหลักเป็นใคร และควรมองหาผู้ดูแลรองไว้ด้วย</a:t>
            </a:r>
          </a:p>
          <a:p>
            <a:pPr marL="309524" indent="-30952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มีการแบ่งงานและมอบหมายหน้าที่ของแต่ละคนที่มีส่วนร่วมดูแลผู้ป่วย</a:t>
            </a:r>
            <a:endParaRPr lang="th-TH" sz="1900" dirty="0" smtClean="0">
              <a:latin typeface="Arial Unicode MS"/>
              <a:ea typeface="Tahoma" pitchFamily="34" charset="0"/>
              <a:cs typeface="Arial Unicode MS"/>
            </a:endParaRPr>
          </a:p>
          <a:p>
            <a:pPr marL="309524" indent="-30952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ผู้ดูแลหลักควรเข้ามามีส่วนร่วมรับรู้เกี่ยวกับโรค/พยากรณ์โรค แผนการรักษา ทบทวนเป้าหมายการดูแล สถานที่ดูแล และการปฏิเสธการพยุงชีพที่ไม่มีประโยชน์กับผู้ป่วยและผู้ดูแลเป็นระยะ</a:t>
            </a:r>
          </a:p>
          <a:p>
            <a:pPr marL="309524" indent="-30952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เตรียมผู้ดูแลหลักให้พร้อมในการดูแลให้ผู้ป่วยสุขสบาย โดยการสอนการดูแลทั่วไป เช่น การอาบน้ำเช็ดตัว การทำความสะอาดช่องปาก อวัยวะสืบพันธ์ การเคลื่อนย้าย การพลิกตัว สอนการประเมินและจัดการอาการไม่สุขสบายต่างๆ </a:t>
            </a:r>
          </a:p>
          <a:p>
            <a:pPr marL="309524" indent="-30952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ให้ข้อมูลผู้ดูแล</a:t>
            </a:r>
            <a:r>
              <a:rPr lang="en-US" sz="1900" dirty="0" smtClean="0">
                <a:latin typeface="Arial Unicode MS"/>
                <a:ea typeface="Tahoma" pitchFamily="34" charset="0"/>
                <a:cs typeface="Arial Unicode MS"/>
              </a:rPr>
              <a:t>: </a:t>
            </a: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วิธีการดูแลที่สำคัญต่างๆ การให้ยาเป็นเวลา การให้ยาเมื่อจำเป็น การบันทึกการให้ยาเป็นลายลักษณ์อักษร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71EC-7A65-4D93-AC84-2136007B39D7}" type="slidenum">
              <a:rPr lang="th-TH" smtClean="0"/>
              <a:pPr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7774189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defTabSz="990478">
              <a:defRPr/>
            </a:pPr>
            <a:r>
              <a:rPr lang="th-TH" sz="19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การประเมินและสอนผู้ดูแล</a:t>
            </a:r>
          </a:p>
          <a:p>
            <a:pPr defTabSz="990478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 ประเมินความต้องการของผู้ดูแลหลัก</a:t>
            </a:r>
            <a:r>
              <a:rPr lang="en-US" sz="1900" dirty="0" smtClean="0">
                <a:latin typeface="Arial Unicode MS"/>
                <a:ea typeface="Tahoma" pitchFamily="34" charset="0"/>
                <a:cs typeface="Arial Unicode MS"/>
              </a:rPr>
              <a:t>: </a:t>
            </a: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มีปัญหาด้านสุขภาพหรือไม่ การให้การประคับประคองจิตใจ การจัดสรรเวลาเพื่อให้มีโอกาสได้พัก และประเมินความต้องการการช่วยเหลือทางสังคม</a:t>
            </a:r>
          </a:p>
          <a:p>
            <a:pPr defTabSz="990478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th-TH" sz="19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ประสานจัดหาจิตอาสา/อาสาสมัคร ให้มีส่วนช่วยเหลือให้ผู้ดูแลได้พักผ่อน</a:t>
            </a:r>
            <a:endParaRPr lang="th-TH" sz="1900" dirty="0" smtClean="0">
              <a:latin typeface="Arial Unicode MS"/>
              <a:ea typeface="Tahoma" pitchFamily="34" charset="0"/>
              <a:cs typeface="Arial Unicode MS"/>
            </a:endParaRPr>
          </a:p>
          <a:p>
            <a:pPr defTabSz="990478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th-TH" sz="19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กรณีไม่มีผู้ดูแลแต่สามารถรับภาระค่าใช้จ่ายได้ ช่วยครอบครัวในการจัดหาผู้ดูแลในระบบ  </a:t>
            </a:r>
          </a:p>
          <a:p>
            <a:pPr defTabSz="990478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th-TH" sz="19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การช่วยทำนายระยะเวลาที่เหลือของผู้ป่วยระยะท้าย</a:t>
            </a:r>
            <a:r>
              <a:rPr lang="en-US" sz="19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h-TH" sz="19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จากประสบการณ์ที่เคยดูแลผู้ป่วยกลุ่มนี้มาก่อน มีความสำคัญสำหรับผู้ดูแลในการวางแผนการดูแลระยะท้าย เช่น การลางาน การสลับกันในกลุ่มเครือญาติในการดูแลผู้ป่วยที่บ้าน 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71EC-7A65-4D93-AC84-2136007B39D7}" type="slidenum">
              <a:rPr lang="th-TH" smtClean="0"/>
              <a:pPr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765552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th-TH" sz="1900" b="1" dirty="0" smtClean="0"/>
              <a:t>ข้อดีของการดูแลที่บ้าน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sz="1900" dirty="0" smtClean="0"/>
              <a:t>บ้านเป็นสถานที่ที่ผู้ป่วยคุ้นเคย เป็นสถานที่เต็มไปด้วยความทรงจำ ความสุข ความรัก ความรู้สึกปลอดภัย ผู้ป่วยสามารถกำหนดกิจกรรมต่างๆได้ตามความต้องการ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sz="1900" dirty="0" smtClean="0"/>
              <a:t>บ้านเป็นสถานที่ที่ผู้ดูแลและครอบครัวคุ้นเคย รู้สึกสามารถกำหนดการดำเนินกิจกรรมต่างๆที่คุ้นเคยได้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sz="1900" dirty="0" smtClean="0"/>
              <a:t>ครอบครัวสามารถอยู่ร่วมกันได้อย่างมีความเป็นส่วนตัว และไม่ต้องถูกจำกัดเวลาเยี่ยม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sz="1900" dirty="0" smtClean="0"/>
              <a:t>มีครอบครัวและชุมชนเข้ามามีส่วนร่วมในการดูแล ซึ่งสามารถให้การดูแลด้านจิตสังคมและจิตวิญญาณได้ดีกว่าทีมสุขภาพ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sz="1900" dirty="0" smtClean="0"/>
              <a:t>การดูแลที่บ้านสิ้นเปลืองค่าใช้จ่ายน้อยกว่าการดูแลในโรงพยาบาล</a:t>
            </a:r>
            <a:endParaRPr lang="en-US" sz="1900" dirty="0" smtClean="0"/>
          </a:p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71EC-7A65-4D93-AC84-2136007B39D7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9848076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defTabSz="990478">
              <a:defRPr/>
            </a:pPr>
            <a:r>
              <a:rPr lang="th-TH" sz="19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การเข้าถึงการดูแล </a:t>
            </a:r>
            <a:r>
              <a:rPr lang="en-US" sz="19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24 </a:t>
            </a:r>
            <a:r>
              <a:rPr lang="th-TH" sz="19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ชั่วโมง</a:t>
            </a:r>
          </a:p>
          <a:p>
            <a:pPr marL="309524" indent="-309524" defTabSz="990478">
              <a:buFont typeface="Arial" panose="020B0604020202020204" pitchFamily="34" charset="0"/>
              <a:buChar char="•"/>
              <a:defRPr/>
            </a:pPr>
            <a:r>
              <a:rPr lang="th-TH" sz="1900" dirty="0" smtClean="0"/>
              <a:t>เป็นสิ่งที่มีความสำคัญมาก เป็นการสร้างความมั่นใจให้กับผู้ป่วยและครอบครัวว่าถ้ามีปัญหาอะไรผู้ป่วยและครอบครัวสามารถเข้าถึงคำปรึกษาได้ตลอด โดยเฉพาะภาวะฉุกเฉิน </a:t>
            </a:r>
          </a:p>
          <a:p>
            <a:pPr marL="309524" indent="-309524" defTabSz="990478">
              <a:buFont typeface="Arial" panose="020B0604020202020204" pitchFamily="34" charset="0"/>
              <a:buChar char="•"/>
              <a:defRPr/>
            </a:pPr>
            <a:r>
              <a:rPr lang="th-TH" sz="1900" dirty="0" smtClean="0"/>
              <a:t>จากการที่ปัจจุบันโรงพยาบาลต่างๆ ยังไม่มีผู้รับผิดชอบงานนี้เป็นหลักโดยตรง ระบบการรับปรึกษาจึงเป็นไปด้วยความลำบาก อย่างไรก็ตามหน่วยงานควรพยายามจัดระบบโดยการใช้ทรัพยากรที่มีอยู่มารองรับ แต่จำเป็นต้องมีการสร้างแนวปฏิบัติและจัดช่องทางการสื่อสาร แต่ละโรงพยาบาลอาจมีความแตกต่างกันตามทรัพยากรที่มี ตัวอย่างเช่น โรงพยาบาลศรีนครินทร์มีระบบโทรปรึกษาพยาบาลหน่วยกา</a:t>
            </a:r>
            <a:r>
              <a:rPr lang="th-TH" sz="1900" dirty="0" err="1" smtClean="0"/>
              <a:t>รุณ</a:t>
            </a:r>
            <a:r>
              <a:rPr lang="th-TH" sz="1900" dirty="0" smtClean="0"/>
              <a:t>รักษ์ที่เป็นเจ้าของไข้ในเวลาราชการ นอกเวลาราชการพยาบาลหน่วยฯ จัดเวรผลัดกันรับโทรศัพท์สำหรับปรึกษาภาวะฉุกเฉิน </a:t>
            </a:r>
          </a:p>
          <a:p>
            <a:pPr marL="309524" indent="-309524" defTabSz="990478">
              <a:buFont typeface="Arial" panose="020B0604020202020204" pitchFamily="34" charset="0"/>
              <a:buChar char="•"/>
              <a:defRPr/>
            </a:pPr>
            <a:r>
              <a:rPr lang="th-TH" sz="1900" dirty="0" smtClean="0"/>
              <a:t>โรงพยาบาลบางแห่งมีพยาบาลดูแลศูนย์ </a:t>
            </a:r>
            <a:r>
              <a:rPr lang="en-US" sz="1900" dirty="0" smtClean="0"/>
              <a:t>palliative care </a:t>
            </a:r>
            <a:r>
              <a:rPr lang="th-TH" sz="1900" dirty="0" smtClean="0"/>
              <a:t>ประจำเพียงคนเดียว ผู้ป่วยและครอบครัวสามารถโทรปรึกษาได้ในเวลาราชการ แต่นอกเวลาราชการผู้ป่วยและครอบครัวสามารถโทรเข้าปรึกษาที่แผนกฉุกเฉินของโรงพยาบาล ซึ่งอาจต้องมีการฝึกอบรมเจ้าหน้าที่ห้องฉุกเฉินเกี่ยวกับการจัดการภาวะฉุกเฉินเบื้องต้น และส่งผ่านข้อมูลมายังศูนย์ </a:t>
            </a:r>
            <a:r>
              <a:rPr lang="en-US" sz="1900" dirty="0" smtClean="0"/>
              <a:t>palliative care </a:t>
            </a:r>
            <a:r>
              <a:rPr lang="th-TH" sz="1900" dirty="0" smtClean="0"/>
              <a:t>ในวันรุ่งขึ้น ในภาวะฉุกเฉินจริงๆ ผู้ป่วยควรมีสิทธิ์กลับเข้ารับการรักษาในโรงพยาบาลได้อย่างสะดวก</a:t>
            </a:r>
          </a:p>
          <a:p>
            <a:pPr marL="309524" indent="-309524" defTabSz="990478">
              <a:buFont typeface="Arial" panose="020B0604020202020204" pitchFamily="34" charset="0"/>
              <a:buChar char="•"/>
              <a:defRPr/>
            </a:pPr>
            <a:r>
              <a:rPr lang="th-TH" sz="1900" dirty="0" smtClean="0"/>
              <a:t>การเตรียมเยี่ยมบ้าน เมื่อมีปัญหาฉุกเฉิน แต่ปัจจุบันยังมีข้อจำกัด สามารถเยี่ยมได้เฉพาะในเวลาราชการ ควรแจ้งให้ผู้ป่วยและครอบครัวรับทราบไว้เบื้องต้นเสมอ  </a:t>
            </a:r>
            <a:endParaRPr lang="en-US" sz="1900" dirty="0" smtClean="0"/>
          </a:p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71EC-7A65-4D93-AC84-2136007B39D7}" type="slidenum">
              <a:rPr lang="th-TH" smtClean="0"/>
              <a:pPr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4228362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sz="19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การส่งต่อเครือข่าย</a:t>
            </a:r>
          </a:p>
          <a:p>
            <a:pPr marL="309524" indent="-309524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เครือข่ายต้องช่วยกันจัดระบบการดูแลและการเยี่ยมบ้าน</a:t>
            </a:r>
          </a:p>
          <a:p>
            <a:pPr marL="309524" indent="-309524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th-TH" sz="1900" dirty="0" smtClean="0"/>
              <a:t>เนื่องจากการดูแลแบบ </a:t>
            </a:r>
            <a:r>
              <a:rPr lang="en-US" sz="1900" dirty="0" smtClean="0"/>
              <a:t>palliative care </a:t>
            </a:r>
            <a:r>
              <a:rPr lang="th-TH" sz="1900" dirty="0" smtClean="0"/>
              <a:t>ยังเป็นงานใหม่และยังไม่ได้รับการมอบหมายและจัดระบบอย่างเป็นรูปธรรม การดูแลที่บ้านจำเป็นต้องอาศัยเครือข่ายในชุมชนมาร่วมในการดูแล และเครือข่ายทั้งโรงพยาบาลชุมชนและโรงพยาบาลส่งเสริมสุขภาพบางแห่งยังไม่มีองค์ความรู้และความมั่นใจในการดูแลผู้ป่วยระยะท้าย รวมถึงยังขาดการจัดระบบการดูแลทั้งในโรงพยาบาลและการเยี่ยมบ้าน โรงพยาบาลแต่ละแห่งควรเริ่มมีการจัดระบบการดูแล และควรมีการจัดระบบ</a:t>
            </a:r>
            <a:r>
              <a:rPr lang="th-TH" sz="1900" dirty="0" err="1" smtClean="0"/>
              <a:t>เชี่อม</a:t>
            </a:r>
            <a:r>
              <a:rPr lang="th-TH" sz="1900" dirty="0" smtClean="0"/>
              <a:t>โยงการดูแลระดับต่างๆเข้าด้วยกัน มีการพัฒนาการส่งต่อข้อมูล </a:t>
            </a:r>
          </a:p>
          <a:p>
            <a:pPr marL="309524" indent="-309524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th-TH" sz="1900" dirty="0" smtClean="0"/>
              <a:t>ปัจจุบันสำนักประกันสุขภาพแห่งชาติได้ผลักดันให้มีการสร้างเครือข่ายการดูแลผู้ป่วยประคับประคองขึ้น โดยให้มีโรงพยาบาลจังหวัดทำหน้าที่เป็นแม่ข่ายและมีเครือข่ายโรงพยาบาลชุมชนเกิดขึ้น ซึ่งมีหลายจังหวัดที่สามารถพัฒนาเครือข่ายถึงระดับโรงพยาบาลส่งเสริมสุขภาพ โรงพยาบาลแม่ข่ายมีหน้าที่เป็นพี่เลี้ยงให้คำปรึกษาแก่โรงพยาบาลลูกข่าย</a:t>
            </a:r>
          </a:p>
          <a:p>
            <a:pPr marL="309524" indent="-309524" defTabSz="990478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th-TH" sz="19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ประสานขอความช่วยเหลือจากหน่วยงานที่เกี่ยวข้อง เช่น องค์การบริหารส่วนตำบล</a:t>
            </a:r>
            <a:r>
              <a:rPr lang="en-US" sz="19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h-TH" sz="19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อาสาสมัครประจำหมู่บ้าน และพระสงฆ์ เข้ามามีส่วนร่วมดูแล</a:t>
            </a:r>
            <a:endParaRPr lang="en-US" sz="1900" dirty="0" smtClean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ct val="110000"/>
              </a:lnSpc>
            </a:pPr>
            <a:endParaRPr lang="en-US" sz="1900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71EC-7A65-4D93-AC84-2136007B39D7}" type="slidenum">
              <a:rPr lang="th-TH" smtClean="0"/>
              <a:pPr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655943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9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การเข้าถึงยาที่จำเป็นที่บ้าน</a:t>
            </a:r>
          </a:p>
          <a:p>
            <a:pPr defTabSz="990478">
              <a:defRPr/>
            </a:pPr>
            <a:r>
              <a:rPr lang="th-TH" sz="1900" dirty="0" smtClean="0"/>
              <a:t>	ระบบการเข้าถึงยาระงับปวดโดยเฉพาะยาในกลุ่ม </a:t>
            </a:r>
            <a:r>
              <a:rPr lang="en-US" sz="1900" dirty="0" smtClean="0"/>
              <a:t>opioids </a:t>
            </a:r>
            <a:r>
              <a:rPr lang="th-TH" sz="1900" dirty="0" smtClean="0"/>
              <a:t>เป็นสิ่งที่สำคัญ มีผู้ป่วยระยะท้ายและครอบครัวจำนวนมากที่ต้องเดินทางไปรับยายังโรงพยาบาลศูนย์หรือโรงพยาบาลจังหวัด เนื่องจากไม่สามารถรับยาดังกล่าวได้ที่โรงพยาบาลชุมชนใกล้บ้าน ทำให้เสียค่าใช้จ่ายและเสียเวลาในการเดินทาง โรงพยาบาลชุมชนทุกแห่งควรมียาที่มีความจำเป็นที่ต้องใช้ในผู้ป่วยระยะท้าย รวมถึงโรงพยาบาลแม่ข่ายควรเป็นแหล่งสนับสนุนยาระงับปวดที่โรงพยาบาลชุมชนไม่สามารถจัดหาได้ มีเครือข่ายบางแห่งใช้มาตรการจัดให้โรงพยาบาลชุมชนบางแห่งทำหน้าที่เป็น </a:t>
            </a:r>
            <a:r>
              <a:rPr lang="en-US" sz="1900" dirty="0" smtClean="0"/>
              <a:t>node </a:t>
            </a:r>
            <a:r>
              <a:rPr lang="th-TH" sz="1900" dirty="0" smtClean="0"/>
              <a:t>ในการให้ยืมยาหรือเบิกยา </a:t>
            </a:r>
            <a:r>
              <a:rPr lang="en-US" sz="1900" dirty="0" smtClean="0"/>
              <a:t>opioids </a:t>
            </a:r>
            <a:r>
              <a:rPr lang="th-TH" sz="1900" dirty="0" smtClean="0"/>
              <a:t>สำหรับโรงพยาบาลในเครือข่าย ซึ่งทำให้ผู้ป่วยเข้าถึงยาได้ง่าย นอกจากนี้การจัดระบบให้สามารถนำยาฉีด </a:t>
            </a:r>
            <a:r>
              <a:rPr lang="en-US" sz="1900" dirty="0" smtClean="0"/>
              <a:t>morphine </a:t>
            </a:r>
            <a:r>
              <a:rPr lang="th-TH" sz="1900" dirty="0" smtClean="0"/>
              <a:t>ออกไปใช้ได้ที่บ้านผู้ป่วยเป็นสิ่งจำเป็น เนื่องจากผู้ป่วยระยะใกล้เสียชีวิตจะไม่สามารถกลืนยาเม็ดได้ รวมถึงผู้ป่วยที่มีปัญหา </a:t>
            </a:r>
            <a:r>
              <a:rPr lang="en-US" sz="1900" dirty="0" smtClean="0"/>
              <a:t>gut obstruction </a:t>
            </a:r>
            <a:r>
              <a:rPr lang="th-TH" sz="1900" dirty="0" smtClean="0"/>
              <a:t>ที่ไม่สามารถใช้ยาชนิดรับประทานได้ ควรดึงเภสัชเข้ามามีส่วนร่วมในการจัดระบบยา</a:t>
            </a:r>
            <a:endParaRPr lang="en-US" sz="1900" dirty="0" smtClean="0"/>
          </a:p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71EC-7A65-4D93-AC84-2136007B39D7}" type="slidenum">
              <a:rPr lang="th-TH" smtClean="0"/>
              <a:pPr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5435817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th-TH" sz="19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ตัวอย่าง ระบบติดตาม/ส่งต่อผู้ป่วย</a:t>
            </a:r>
            <a:r>
              <a:rPr lang="en-US" sz="19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 </a:t>
            </a:r>
            <a:r>
              <a:rPr lang="th-TH" sz="19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ศูนย์กา</a:t>
            </a:r>
            <a:r>
              <a:rPr lang="th-TH" sz="1900" b="1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รุณ</a:t>
            </a:r>
            <a:r>
              <a:rPr lang="th-TH" sz="19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รักษ์ โรงพยาบาลศรีนครินทร์</a:t>
            </a:r>
          </a:p>
          <a:p>
            <a:r>
              <a:rPr lang="th-TH" sz="19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กรณี ผู้ป่วยระยะท้ายที่อาศัยอยู่ในเขตอำเภอเมือง จังหวัดขอนแก่น</a:t>
            </a:r>
          </a:p>
          <a:p>
            <a:pPr marL="371429" indent="-371429">
              <a:buAutoNum type="arabicPeriod"/>
            </a:pPr>
            <a:r>
              <a:rPr lang="th-TH" b="0" dirty="0" smtClean="0">
                <a:effectLst/>
              </a:rPr>
              <a:t>พยาบาลกา</a:t>
            </a:r>
            <a:r>
              <a:rPr lang="th-TH" b="0" dirty="0" err="1" smtClean="0">
                <a:effectLst/>
              </a:rPr>
              <a:t>รุณ</a:t>
            </a:r>
            <a:r>
              <a:rPr lang="th-TH" b="0" dirty="0" smtClean="0">
                <a:effectLst/>
              </a:rPr>
              <a:t>รักษ์</a:t>
            </a:r>
            <a:r>
              <a:rPr lang="th-TH" b="0" baseline="0" dirty="0" smtClean="0">
                <a:effectLst/>
              </a:rPr>
              <a:t> ประสานส่งต่อ </a:t>
            </a:r>
            <a:r>
              <a:rPr lang="en-US" b="0" baseline="0" dirty="0" smtClean="0">
                <a:effectLst/>
              </a:rPr>
              <a:t>primary care unit </a:t>
            </a:r>
            <a:r>
              <a:rPr lang="th-TH" b="0" baseline="0" dirty="0" smtClean="0">
                <a:effectLst/>
              </a:rPr>
              <a:t>ในเขตเมืองให้รับทราบว่ามีผู้ป่วยระยะท้ายในพื้นที่ และวางแผนลงเยี่ยมบ้านด้วยกัน</a:t>
            </a:r>
          </a:p>
          <a:p>
            <a:pPr marL="371429" indent="-371429">
              <a:buAutoNum type="arabicPeriod"/>
            </a:pPr>
            <a:r>
              <a:rPr lang="th-TH" b="0" dirty="0" smtClean="0">
                <a:effectLst/>
              </a:rPr>
              <a:t>พยาบาลกา</a:t>
            </a:r>
            <a:r>
              <a:rPr lang="th-TH" b="0" dirty="0" err="1" smtClean="0">
                <a:effectLst/>
              </a:rPr>
              <a:t>รุณ</a:t>
            </a:r>
            <a:r>
              <a:rPr lang="th-TH" b="0" dirty="0" smtClean="0">
                <a:effectLst/>
              </a:rPr>
              <a:t>รักษ์</a:t>
            </a:r>
            <a:r>
              <a:rPr lang="th-TH" b="0" baseline="0" dirty="0" smtClean="0">
                <a:effectLst/>
              </a:rPr>
              <a:t> โทรศัพท์ติดตามผู้ป่วยเป็นระยะๆ</a:t>
            </a:r>
            <a:r>
              <a:rPr lang="en-US" b="0" baseline="0" dirty="0" smtClean="0">
                <a:effectLst/>
              </a:rPr>
              <a:t> PPS ≤ 30 </a:t>
            </a:r>
            <a:r>
              <a:rPr lang="th-TH" b="0" baseline="0" dirty="0" smtClean="0">
                <a:effectLst/>
              </a:rPr>
              <a:t>ติดตามเกือบทุกวัน </a:t>
            </a:r>
            <a:r>
              <a:rPr lang="en-US" b="0" baseline="0" dirty="0" smtClean="0">
                <a:effectLst/>
              </a:rPr>
              <a:t>PPS 40 </a:t>
            </a:r>
            <a:r>
              <a:rPr lang="th-TH" b="0" baseline="0" dirty="0" smtClean="0">
                <a:effectLst/>
              </a:rPr>
              <a:t>ติดตามทุกสัปดาห์ </a:t>
            </a:r>
            <a:r>
              <a:rPr lang="en-US" b="0" baseline="0" dirty="0" smtClean="0">
                <a:effectLst/>
              </a:rPr>
              <a:t>PPS ≥50 </a:t>
            </a:r>
            <a:r>
              <a:rPr lang="th-TH" b="0" baseline="0" dirty="0" smtClean="0">
                <a:effectLst/>
              </a:rPr>
              <a:t>ติดตามทุกเดือน</a:t>
            </a:r>
          </a:p>
          <a:p>
            <a:pPr marL="371429" indent="-371429">
              <a:buAutoNum type="arabicPeriod"/>
            </a:pPr>
            <a:r>
              <a:rPr lang="th-TH" b="0" baseline="0" dirty="0" smtClean="0">
                <a:effectLst/>
              </a:rPr>
              <a:t>นัดติดตามการลุกลามของโรคที่ </a:t>
            </a:r>
            <a:r>
              <a:rPr lang="en-US" b="0" baseline="0" dirty="0" smtClean="0">
                <a:effectLst/>
              </a:rPr>
              <a:t>OPD palliative </a:t>
            </a:r>
            <a:r>
              <a:rPr lang="th-TH" b="0" baseline="0" dirty="0" smtClean="0">
                <a:effectLst/>
              </a:rPr>
              <a:t>ทุกเดือน</a:t>
            </a:r>
            <a:r>
              <a:rPr lang="en-US" b="0" baseline="0" dirty="0" smtClean="0">
                <a:effectLst/>
              </a:rPr>
              <a:t> </a:t>
            </a:r>
            <a:r>
              <a:rPr lang="th-TH" b="0" baseline="0" dirty="0" smtClean="0">
                <a:effectLst/>
              </a:rPr>
              <a:t>อังคารบ่าย ถ้า </a:t>
            </a:r>
            <a:r>
              <a:rPr lang="en-US" b="0" baseline="0" dirty="0" smtClean="0">
                <a:effectLst/>
              </a:rPr>
              <a:t>PPS </a:t>
            </a:r>
            <a:r>
              <a:rPr lang="th-TH" b="0" baseline="0" dirty="0" smtClean="0">
                <a:effectLst/>
              </a:rPr>
              <a:t>ลดลง นัดถี่กว่านั้น</a:t>
            </a:r>
          </a:p>
          <a:p>
            <a:pPr marL="371429" indent="-371429">
              <a:buAutoNum type="arabicPeriod"/>
            </a:pPr>
            <a:r>
              <a:rPr lang="th-TH" b="0" baseline="0" dirty="0" smtClean="0">
                <a:effectLst/>
              </a:rPr>
              <a:t>ถ้ามีภาวะฉุกเฉิน เช่น ปวดหรือหอบมากขึ้น หรือกรณีผู้ดูแลและครอบครัวเผชิญปัญหาที่บ้านไม่ได้ หรือเข้าสู่ระยะใกล้เสียชีวิต ลงเยี่ยมบ้านร่วมกับเครือข่าย ในเวลาราชการ และแจ้งผู้ป่วยและครอบครัวล่วงหน้าว่าทีมมีข้อจำกัดในการลงเยี่ยมบ้านนอกเวลาราชการ </a:t>
            </a:r>
          </a:p>
          <a:p>
            <a:pPr marL="371429" indent="-371429">
              <a:buAutoNum type="arabicPeriod"/>
            </a:pPr>
            <a:r>
              <a:rPr lang="th-TH" b="0" baseline="0" dirty="0" smtClean="0">
                <a:effectLst/>
              </a:rPr>
              <a:t>กรณีผู้ป่วยใกล้เสียชีวิต พิจารณาปรับเปลี่ยนวิถีทางในการให้ยาทางใต้ผิวหนัง โดยใช้เครื่อง </a:t>
            </a:r>
            <a:r>
              <a:rPr lang="en-US" b="0" baseline="0" dirty="0" smtClean="0">
                <a:effectLst/>
              </a:rPr>
              <a:t>syringe driver </a:t>
            </a:r>
            <a:r>
              <a:rPr lang="th-TH" b="0" baseline="0" dirty="0" smtClean="0">
                <a:effectLst/>
              </a:rPr>
              <a:t>จัดหายาฉีดให้มีเพียงพอใช้ที่บ้าน</a:t>
            </a:r>
          </a:p>
          <a:p>
            <a:pPr marL="371429" indent="-371429">
              <a:buAutoNum type="arabicPeriod"/>
            </a:pPr>
            <a:r>
              <a:rPr lang="th-TH" b="0" baseline="0" dirty="0" smtClean="0">
                <a:effectLst/>
              </a:rPr>
              <a:t>ติดตามต่อเนื่องจนกว่าจะเสียชีวิตและติดตามหลังการสูญเสีย</a:t>
            </a:r>
          </a:p>
          <a:p>
            <a:pPr marL="371429" indent="-371429">
              <a:buAutoNum type="arabicPeriod"/>
            </a:pPr>
            <a:endParaRPr lang="th-TH" b="0" baseline="0" dirty="0" smtClean="0">
              <a:effectLst/>
            </a:endParaRPr>
          </a:p>
          <a:p>
            <a:pPr marL="371429" indent="-371429">
              <a:buAutoNum type="arabicPeriod"/>
            </a:pPr>
            <a:endParaRPr lang="th-TH" b="0" dirty="0">
              <a:effectLst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71EC-7A65-4D93-AC84-2136007B39D7}" type="slidenum">
              <a:rPr lang="th-TH" smtClean="0"/>
              <a:pPr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2975333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h-TH" sz="19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ตัวอย่าง ระบบติดตาม/ส่งต่อผู้ป่วย</a:t>
            </a:r>
            <a:r>
              <a:rPr lang="en-US" sz="19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 </a:t>
            </a:r>
            <a:r>
              <a:rPr lang="th-TH" sz="19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ศูนย์กา</a:t>
            </a:r>
            <a:r>
              <a:rPr lang="th-TH" sz="1900" b="1" dirty="0" err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รุณ</a:t>
            </a:r>
            <a:r>
              <a:rPr lang="th-TH" sz="19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รักษ์ โรงพยาบาลศรีนครินทร์</a:t>
            </a:r>
          </a:p>
          <a:p>
            <a:r>
              <a:rPr lang="th-TH" sz="19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กรณี ผู้ป่วยระยะท้ายที่อาศัยอยู่นอกเขตอำเภอเมือง จังหวัดขอนแก่น</a:t>
            </a:r>
          </a:p>
          <a:p>
            <a:pPr marL="371429" indent="-371429" defTabSz="990478">
              <a:buFontTx/>
              <a:buAutoNum type="arabicPeriod"/>
              <a:defRPr/>
            </a:pPr>
            <a:r>
              <a:rPr lang="th-TH" b="0" dirty="0" smtClean="0">
                <a:effectLst/>
              </a:rPr>
              <a:t>พยาบาลกา</a:t>
            </a:r>
            <a:r>
              <a:rPr lang="th-TH" b="0" dirty="0" err="1" smtClean="0">
                <a:effectLst/>
              </a:rPr>
              <a:t>รุณ</a:t>
            </a:r>
            <a:r>
              <a:rPr lang="th-TH" b="0" dirty="0" smtClean="0">
                <a:effectLst/>
              </a:rPr>
              <a:t>รักษ์</a:t>
            </a:r>
            <a:r>
              <a:rPr lang="th-TH" b="0" baseline="0" dirty="0" smtClean="0">
                <a:effectLst/>
              </a:rPr>
              <a:t> ประสานส่งต่อข้อมูลผู้ป่วยให้โรงพยาบาลชุมชนและโรงพยาบาลส่งเสริมสุขภาพประจำตำบล</a:t>
            </a:r>
            <a:r>
              <a:rPr lang="en-US" b="0" baseline="0" dirty="0" smtClean="0">
                <a:effectLst/>
              </a:rPr>
              <a:t> </a:t>
            </a:r>
            <a:r>
              <a:rPr lang="th-TH" b="0" baseline="0" dirty="0" smtClean="0">
                <a:effectLst/>
              </a:rPr>
              <a:t>ให้รับทราบว่ามีผู้ป่วยระยะท้ายในพื้นที่ และวางแผนการดูแลผู้ป่วยร่วมกัน โดยโรงพยาบาลส่งเสริมสุขภาพประจำตำบล</a:t>
            </a:r>
            <a:r>
              <a:rPr lang="en-US" b="0" baseline="0" dirty="0" smtClean="0">
                <a:effectLst/>
              </a:rPr>
              <a:t> </a:t>
            </a:r>
            <a:r>
              <a:rPr lang="th-TH" b="0" baseline="0" dirty="0" smtClean="0">
                <a:effectLst/>
              </a:rPr>
              <a:t>จะทำหน้าที่ในการช่วยเยี่ยมบ้านให้</a:t>
            </a:r>
          </a:p>
          <a:p>
            <a:pPr marL="371429" indent="-371429" defTabSz="990478">
              <a:buFontTx/>
              <a:buAutoNum type="arabicPeriod"/>
              <a:defRPr/>
            </a:pPr>
            <a:r>
              <a:rPr lang="th-TH" b="0" baseline="0" dirty="0" smtClean="0">
                <a:effectLst/>
              </a:rPr>
              <a:t>ส่งต่อข้อมูลต่างๆ รวมถึงแผนการดูแล ให้เครือข่ายลงในแบบฟอร์มการส่งต่อ ใช้วิธีสื่อสารโดยการโทรศัพท์ </a:t>
            </a:r>
            <a:r>
              <a:rPr lang="en-US" b="0" baseline="0" dirty="0" smtClean="0">
                <a:effectLst/>
              </a:rPr>
              <a:t>Line </a:t>
            </a:r>
            <a:r>
              <a:rPr lang="th-TH" b="0" baseline="0" dirty="0" smtClean="0">
                <a:effectLst/>
              </a:rPr>
              <a:t>หรือ </a:t>
            </a:r>
            <a:r>
              <a:rPr lang="en-US" b="0" baseline="0" dirty="0" smtClean="0">
                <a:effectLst/>
              </a:rPr>
              <a:t>E mail </a:t>
            </a:r>
            <a:r>
              <a:rPr lang="th-TH" b="0" baseline="0" dirty="0" smtClean="0">
                <a:effectLst/>
              </a:rPr>
              <a:t>ตามความเหมาะสม</a:t>
            </a:r>
          </a:p>
          <a:p>
            <a:pPr marL="371429" indent="-371429" defTabSz="990478">
              <a:buFontTx/>
              <a:buAutoNum type="arabicPeriod"/>
              <a:defRPr/>
            </a:pPr>
            <a:r>
              <a:rPr lang="th-TH" b="0" baseline="0" dirty="0" smtClean="0">
                <a:effectLst/>
              </a:rPr>
              <a:t>นัดติดตามการลุกลามของโรคที่ </a:t>
            </a:r>
            <a:r>
              <a:rPr lang="en-US" b="0" baseline="0" dirty="0" smtClean="0">
                <a:effectLst/>
              </a:rPr>
              <a:t>OPD palliative </a:t>
            </a:r>
            <a:r>
              <a:rPr lang="th-TH" b="0" baseline="0" dirty="0" smtClean="0">
                <a:effectLst/>
              </a:rPr>
              <a:t>ของโรงพยาบาลใกล้บ้านหรือถ้าครอบครัวสะดวกสามารถมาติดตามที่ </a:t>
            </a:r>
            <a:r>
              <a:rPr lang="en-US" b="0" baseline="0" dirty="0" smtClean="0">
                <a:effectLst/>
              </a:rPr>
              <a:t>OPD </a:t>
            </a:r>
            <a:r>
              <a:rPr lang="th-TH" b="0" baseline="0" dirty="0" smtClean="0">
                <a:effectLst/>
              </a:rPr>
              <a:t>กา</a:t>
            </a:r>
            <a:r>
              <a:rPr lang="th-TH" b="0" baseline="0" dirty="0" err="1" smtClean="0">
                <a:effectLst/>
              </a:rPr>
              <a:t>รุณ</a:t>
            </a:r>
            <a:r>
              <a:rPr lang="th-TH" b="0" baseline="0" dirty="0" smtClean="0">
                <a:effectLst/>
              </a:rPr>
              <a:t>รักษ์ทุกเดือน</a:t>
            </a:r>
            <a:r>
              <a:rPr lang="en-US" b="0" baseline="0" dirty="0" smtClean="0">
                <a:effectLst/>
              </a:rPr>
              <a:t> </a:t>
            </a:r>
            <a:endParaRPr lang="th-TH" b="0" baseline="0" dirty="0" smtClean="0">
              <a:effectLst/>
            </a:endParaRPr>
          </a:p>
          <a:p>
            <a:pPr marL="371429" indent="-371429" defTabSz="990478">
              <a:buFontTx/>
              <a:buAutoNum type="arabicPeriod"/>
              <a:defRPr/>
            </a:pPr>
            <a:r>
              <a:rPr lang="th-TH" b="0" dirty="0" smtClean="0">
                <a:effectLst/>
              </a:rPr>
              <a:t>พยาบาลกา</a:t>
            </a:r>
            <a:r>
              <a:rPr lang="th-TH" b="0" dirty="0" err="1" smtClean="0">
                <a:effectLst/>
              </a:rPr>
              <a:t>รุณ</a:t>
            </a:r>
            <a:r>
              <a:rPr lang="th-TH" b="0" dirty="0" smtClean="0">
                <a:effectLst/>
              </a:rPr>
              <a:t>รักษ์</a:t>
            </a:r>
            <a:r>
              <a:rPr lang="th-TH" b="0" baseline="0" dirty="0" smtClean="0">
                <a:effectLst/>
              </a:rPr>
              <a:t> โทรศัพท์ติดตามผู้ป่วยเป็นระยะๆ</a:t>
            </a:r>
            <a:r>
              <a:rPr lang="en-US" b="0" baseline="0" dirty="0" smtClean="0">
                <a:effectLst/>
              </a:rPr>
              <a:t> PPS ≤ 30 </a:t>
            </a:r>
            <a:r>
              <a:rPr lang="th-TH" b="0" baseline="0" dirty="0" smtClean="0">
                <a:effectLst/>
              </a:rPr>
              <a:t>ติดตามเกือบทุกวัน </a:t>
            </a:r>
            <a:r>
              <a:rPr lang="en-US" b="0" baseline="0" dirty="0" smtClean="0">
                <a:effectLst/>
              </a:rPr>
              <a:t>PPS 40 </a:t>
            </a:r>
            <a:r>
              <a:rPr lang="th-TH" b="0" baseline="0" dirty="0" smtClean="0">
                <a:effectLst/>
              </a:rPr>
              <a:t>ติดตามทุกสัปดาห์ </a:t>
            </a:r>
            <a:r>
              <a:rPr lang="en-US" b="0" baseline="0" dirty="0" smtClean="0">
                <a:effectLst/>
              </a:rPr>
              <a:t>PPS ≥50 </a:t>
            </a:r>
            <a:r>
              <a:rPr lang="th-TH" b="0" baseline="0" dirty="0" smtClean="0">
                <a:effectLst/>
              </a:rPr>
              <a:t>ติดตามทุกเดือน</a:t>
            </a:r>
          </a:p>
          <a:p>
            <a:pPr marL="371429" indent="-371429" defTabSz="990478">
              <a:buFontTx/>
              <a:buAutoNum type="arabicPeriod"/>
              <a:defRPr/>
            </a:pPr>
            <a:r>
              <a:rPr lang="th-TH" b="0" baseline="0" dirty="0" smtClean="0">
                <a:effectLst/>
              </a:rPr>
              <a:t>เปิดโอกาสให้ผู้ป่วยและครอบครัวสามารถขอคำปรึกษาในการจัดการอาการไม่สุขสบายที่บ้านจากทั้งกา</a:t>
            </a:r>
            <a:r>
              <a:rPr lang="th-TH" b="0" baseline="0" dirty="0" err="1" smtClean="0">
                <a:effectLst/>
              </a:rPr>
              <a:t>รุณ</a:t>
            </a:r>
            <a:r>
              <a:rPr lang="th-TH" b="0" baseline="0" dirty="0" smtClean="0">
                <a:effectLst/>
              </a:rPr>
              <a:t>รักษ์และจากเครือข่ายได้ตลอด </a:t>
            </a:r>
            <a:r>
              <a:rPr lang="en-US" b="0" baseline="0" dirty="0" smtClean="0">
                <a:effectLst/>
              </a:rPr>
              <a:t>24 </a:t>
            </a:r>
            <a:r>
              <a:rPr lang="th-TH" b="0" baseline="0" dirty="0" smtClean="0">
                <a:effectLst/>
              </a:rPr>
              <a:t>ชั่วโมง</a:t>
            </a:r>
          </a:p>
          <a:p>
            <a:pPr marL="371429" indent="-371429" defTabSz="990478">
              <a:buFontTx/>
              <a:buAutoNum type="arabicPeriod"/>
              <a:defRPr/>
            </a:pPr>
            <a:r>
              <a:rPr lang="th-TH" b="0" baseline="0" dirty="0" smtClean="0">
                <a:effectLst/>
              </a:rPr>
              <a:t>ทีมกา</a:t>
            </a:r>
            <a:r>
              <a:rPr lang="th-TH" b="0" baseline="0" dirty="0" err="1" smtClean="0">
                <a:effectLst/>
              </a:rPr>
              <a:t>รุณ</a:t>
            </a:r>
            <a:r>
              <a:rPr lang="th-TH" b="0" baseline="0" dirty="0" smtClean="0">
                <a:effectLst/>
              </a:rPr>
              <a:t>รักษ์ ทำหน้าที่เป็นพี่เลี้ยงให้ ทีม </a:t>
            </a:r>
            <a:r>
              <a:rPr lang="en-US" b="0" baseline="0" dirty="0" smtClean="0">
                <a:effectLst/>
              </a:rPr>
              <a:t>palliative care </a:t>
            </a:r>
            <a:r>
              <a:rPr lang="th-TH" b="0" baseline="0" dirty="0" smtClean="0">
                <a:effectLst/>
              </a:rPr>
              <a:t>เครือข่าย</a:t>
            </a:r>
          </a:p>
          <a:p>
            <a:pPr marL="371429" indent="-371429">
              <a:buAutoNum type="arabicPeriod"/>
            </a:pPr>
            <a:r>
              <a:rPr lang="th-TH" b="0" baseline="0" dirty="0" smtClean="0">
                <a:effectLst/>
              </a:rPr>
              <a:t>กรณีผู้ป่วยใกล้เสียชีวิต พิจารณาปรับเปลี่ยนวิถีทางในการให้ยาทางใต้ผิวหนัง โดยประสานพยาบาลโรงพยาบาลส่งเสริมสุขภาพประจำตำบลลงเยี่ยมบ้านแทง </a:t>
            </a:r>
            <a:r>
              <a:rPr lang="en-US" b="0" baseline="0" dirty="0" smtClean="0">
                <a:effectLst/>
              </a:rPr>
              <a:t>SC </a:t>
            </a:r>
            <a:r>
              <a:rPr lang="th-TH" b="0" baseline="0" dirty="0" smtClean="0">
                <a:effectLst/>
              </a:rPr>
              <a:t>โดยใช้เครื่อง </a:t>
            </a:r>
            <a:r>
              <a:rPr lang="en-US" b="0" baseline="0" dirty="0" smtClean="0">
                <a:effectLst/>
              </a:rPr>
              <a:t>syringe driver (</a:t>
            </a:r>
            <a:r>
              <a:rPr lang="th-TH" b="0" baseline="0" dirty="0" smtClean="0">
                <a:effectLst/>
              </a:rPr>
              <a:t>กรณีไม่มีเครื่อง กา</a:t>
            </a:r>
            <a:r>
              <a:rPr lang="th-TH" b="0" baseline="0" dirty="0" err="1" smtClean="0">
                <a:effectLst/>
              </a:rPr>
              <a:t>รุณ</a:t>
            </a:r>
            <a:r>
              <a:rPr lang="th-TH" b="0" baseline="0" dirty="0" smtClean="0">
                <a:effectLst/>
              </a:rPr>
              <a:t>รักษ์ ส่งเครื่องไปให้ทางไปรษณีย์หรือประสานให้ญาติมารับ)</a:t>
            </a:r>
            <a:r>
              <a:rPr lang="en-US" b="0" baseline="0" dirty="0" smtClean="0">
                <a:effectLst/>
              </a:rPr>
              <a:t> </a:t>
            </a:r>
            <a:r>
              <a:rPr lang="th-TH" b="0" baseline="0" dirty="0" smtClean="0">
                <a:effectLst/>
              </a:rPr>
              <a:t>จัดหายาฉีดให้มีเพียงพอใช้ที่บ้าน โดยรับที่โรงพยาบาลใกล้บ้าน หรือถ้ามีไม่เพียงพอกา</a:t>
            </a:r>
            <a:r>
              <a:rPr lang="th-TH" b="0" baseline="0" dirty="0" err="1" smtClean="0">
                <a:effectLst/>
              </a:rPr>
              <a:t>รุณ</a:t>
            </a:r>
            <a:r>
              <a:rPr lang="th-TH" b="0" baseline="0" dirty="0" smtClean="0">
                <a:effectLst/>
              </a:rPr>
              <a:t>รักษ์จัดหาให้ เก็บยาและซากยาไว้ที่บ้านผู้ป่วย หลังเสียชีวิต นำกลับมาคืนที่ศูนย์กา</a:t>
            </a:r>
            <a:r>
              <a:rPr lang="th-TH" b="0" baseline="0" dirty="0" err="1" smtClean="0">
                <a:effectLst/>
              </a:rPr>
              <a:t>รุณ</a:t>
            </a:r>
            <a:r>
              <a:rPr lang="th-TH" b="0" baseline="0" dirty="0" smtClean="0">
                <a:effectLst/>
              </a:rPr>
              <a:t>รักษ์พร้อมคืนอุปกรณ์</a:t>
            </a:r>
          </a:p>
          <a:p>
            <a:pPr marL="371429" indent="-371429">
              <a:buAutoNum type="arabicPeriod"/>
            </a:pPr>
            <a:r>
              <a:rPr lang="th-TH" b="0" baseline="0" dirty="0" smtClean="0">
                <a:effectLst/>
              </a:rPr>
              <a:t>ติดตามต่อเนื่องจนกว่าจะเสียชีวิตและติดตามหลังการสูญเสีย</a:t>
            </a:r>
          </a:p>
          <a:p>
            <a:pPr defTabSz="990478">
              <a:defRPr/>
            </a:pPr>
            <a:endParaRPr lang="th-TH" b="0" baseline="0" dirty="0" smtClean="0">
              <a:effectLst/>
            </a:endParaRPr>
          </a:p>
          <a:p>
            <a:pPr marL="371429" indent="-371429" defTabSz="990478">
              <a:buFontTx/>
              <a:buAutoNum type="arabicPeriod"/>
              <a:defRPr/>
            </a:pPr>
            <a:endParaRPr lang="th-TH" b="0" baseline="0" dirty="0" smtClean="0">
              <a:effectLst/>
            </a:endParaRPr>
          </a:p>
          <a:p>
            <a:pPr marL="371429" indent="-371429" defTabSz="990478">
              <a:buFontTx/>
              <a:buAutoNum type="arabicPeriod"/>
              <a:defRPr/>
            </a:pPr>
            <a:endParaRPr lang="th-TH" b="0" baseline="0" dirty="0" smtClean="0">
              <a:effectLst/>
            </a:endParaRPr>
          </a:p>
          <a:p>
            <a:pPr marL="371429" indent="-371429" defTabSz="990478">
              <a:buFontTx/>
              <a:buAutoNum type="arabicPeriod"/>
              <a:defRPr/>
            </a:pPr>
            <a:endParaRPr lang="th-TH" b="0" baseline="0" dirty="0" smtClean="0">
              <a:effectLst/>
            </a:endParaRPr>
          </a:p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71EC-7A65-4D93-AC84-2136007B39D7}" type="slidenum">
              <a:rPr lang="th-TH" smtClean="0"/>
              <a:pPr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0818993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595CB-6B98-48BD-AC21-87327CCF7975}" type="slidenum">
              <a:rPr lang="th-TH" smtClean="0"/>
              <a:pPr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7128713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defTabSz="990478">
              <a:defRPr/>
            </a:pPr>
            <a:r>
              <a:rPr lang="th-TH" sz="1900" b="1" dirty="0" smtClean="0">
                <a:latin typeface="Arial Unicode MS"/>
                <a:cs typeface="Arial Unicode MS"/>
                <a:sym typeface="Wingdings" pitchFamily="2" charset="2"/>
              </a:rPr>
              <a:t>วัตถุประสงค์การเยี่ยมบ้าน</a:t>
            </a:r>
            <a:endParaRPr lang="en-US" sz="1900" dirty="0" smtClean="0">
              <a:latin typeface="Arial Unicode MS"/>
              <a:cs typeface="Arial Unicode MS"/>
              <a:sym typeface="Wingdings" pitchFamily="2" charset="2"/>
            </a:endParaRPr>
          </a:p>
          <a:p>
            <a:pPr marL="309524" indent="-309524" defTabSz="990478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ประเมินผู้ป่วยและครอบครัวในบริบทที่เป็นจริง</a:t>
            </a:r>
            <a:r>
              <a:rPr lang="hi-IN" sz="1900" dirty="0" smtClean="0"/>
              <a:t>ได้อย่างครอบคลุม ซึ่งจะมีประโยชน์มากในรายที่ผู้ป่วยปฏิเสธหรือดูเหมือนลังเลที่จะกลับบ้าน ทีมอาจได้ค้นพบปัญหาที่ซ่อนอยู่อันเป็นอุปสรรคต่อการดูแลผู้ป่วยที่บ้าน และอาจช่วยหาทางออกให้ผู้ป่วยได้</a:t>
            </a:r>
            <a:endParaRPr lang="th-TH" sz="1900" dirty="0" smtClean="0"/>
          </a:p>
          <a:p>
            <a:pPr marL="309524" indent="-309524" defTabSz="990478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th-TH" sz="1900" dirty="0" smtClean="0"/>
              <a:t>เป็นการ</a:t>
            </a: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สร้างสัมพันธภาพให้เกิดขึ้นอย่างต่อเนื่องและเกิดความไว้วางใจ</a:t>
            </a:r>
            <a:r>
              <a:rPr lang="hi-IN" sz="1900" dirty="0" smtClean="0"/>
              <a:t>ในระยะยาว เพราะหลังจากที่ผู้ป่วยเสียชีวิตแล้ว ทีมยังต้องมีการติดตามอาการและภาวะโศกเศร้าของครอบครัวภายหลังการเสียชีวิตอย่างต่อเนื่อง</a:t>
            </a: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  </a:t>
            </a:r>
          </a:p>
          <a:p>
            <a:pPr marL="309524" indent="-309524" defTabSz="990478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ผู้ป่วยและครอบครัวเกิดความมั่นใจในการดูแลที่บ้าน </a:t>
            </a:r>
            <a:r>
              <a:rPr lang="hi-IN" sz="1900" dirty="0" smtClean="0"/>
              <a:t>เช่น กรณีที่มีอุปกรณ์บริหารยาทางชั้นใต้ผิวหนัง ทีมอาจต้องเข้าไปประเมินหรือให้คำแนะนำเพิ่มเติมเพื่อเสริมความมั่นใจเกี่ยวกับการใช้อุปกรณ์ที่บ้าน โดยเฉพาะอย่างยิ่งในช่วงที่อาการของผู้ป่วยไม่คงที่ ต้องมีการปรับยา หรือเติมยา หากญาติขาดทักษะหรือไม่ชำนาญอาจเกิดความไม่มั่นใจได้</a:t>
            </a:r>
            <a:endParaRPr lang="th-TH" sz="1900" dirty="0" smtClean="0">
              <a:latin typeface="Arial Unicode MS"/>
              <a:ea typeface="Tahoma" pitchFamily="34" charset="0"/>
              <a:cs typeface="Arial Unicode MS"/>
            </a:endParaRPr>
          </a:p>
          <a:p>
            <a:pPr marL="309524" indent="-309524" defTabSz="990478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ประเมินความสามารถในการเผชิญปัญหาและการให้การดูแลผู้ป่วยระยะท้ายที่บ้าน </a:t>
            </a:r>
            <a:r>
              <a:rPr lang="hi-IN" sz="1900" dirty="0" smtClean="0"/>
              <a:t>เช่น ครอบครัวที่อยู่กันหลายคน แต่ดูเหมือนจะมีผู้ที่ทำหน้าที่ดูแลผู้ป่วยเพียงคนเดียว ผู้ดูแลอาจเสี่ยงต่อภาวะเครียดจนไม่สามารถดูแลผู้ป่วยได้อีกต่อไป </a:t>
            </a:r>
            <a:r>
              <a:rPr lang="en-US" sz="1900" dirty="0" smtClean="0"/>
              <a:t>(caregiver burnout) </a:t>
            </a:r>
            <a:r>
              <a:rPr lang="hi-IN" sz="1900" dirty="0" smtClean="0"/>
              <a:t>ทีมอาจมีบทบาทในการเข้าช่วยพูดคุยกับสมาชิกคนอื่นของครอบครัวหรือหาผู้ช่วยเหลือผู้ดูแลในกรณีที่จำเป็น</a:t>
            </a:r>
            <a:endParaRPr lang="th-TH" sz="1900" dirty="0" smtClean="0">
              <a:latin typeface="Arial Unicode MS"/>
              <a:ea typeface="Tahoma" pitchFamily="34" charset="0"/>
              <a:cs typeface="Arial Unicode MS"/>
            </a:endParaRPr>
          </a:p>
          <a:p>
            <a:pPr marL="309524" indent="-309524" defTabSz="990478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ค้นหาแหล่งประโยชน์ในบ้านและชุมชน เช่น ค้นหาผู้ดูแลรอง อุปกรณ์ภายในบ้านที่อาจดัดแปลงมาใช้ในการดูแลผู้ป่วย ทีม </a:t>
            </a:r>
            <a:r>
              <a:rPr lang="th-TH" sz="1900" dirty="0" err="1" smtClean="0">
                <a:latin typeface="Arial Unicode MS"/>
                <a:ea typeface="Tahoma" pitchFamily="34" charset="0"/>
                <a:cs typeface="Arial Unicode MS"/>
              </a:rPr>
              <a:t>อสม</a:t>
            </a:r>
            <a:r>
              <a:rPr lang="en-US" sz="1900" dirty="0" smtClean="0">
                <a:latin typeface="Arial Unicode MS"/>
                <a:ea typeface="Tahoma" pitchFamily="34" charset="0"/>
                <a:cs typeface="Arial Unicode MS"/>
              </a:rPr>
              <a:t>. </a:t>
            </a:r>
            <a:r>
              <a:rPr lang="th-TH" sz="1900" dirty="0" err="1" smtClean="0">
                <a:latin typeface="Arial Unicode MS"/>
                <a:ea typeface="Tahoma" pitchFamily="34" charset="0"/>
                <a:cs typeface="Arial Unicode MS"/>
              </a:rPr>
              <a:t>อบต</a:t>
            </a:r>
            <a:r>
              <a:rPr lang="en-US" sz="1900" dirty="0" smtClean="0">
                <a:latin typeface="Arial Unicode MS"/>
                <a:ea typeface="Tahoma" pitchFamily="34" charset="0"/>
                <a:cs typeface="Arial Unicode MS"/>
              </a:rPr>
              <a:t>. </a:t>
            </a: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ที่ประสานเข้ามาช่วยเหลือ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71EC-7A65-4D93-AC84-2136007B39D7}" type="slidenum">
              <a:rPr lang="th-TH" smtClean="0"/>
              <a:pPr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0205107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วงจรการเยี่ยมบ้าน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4 </a:t>
            </a:r>
            <a:r>
              <a:rPr lang="th-TH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ขั้นตอน ดังนี้</a:t>
            </a:r>
            <a:r>
              <a:rPr lang="th-TH" b="1" baseline="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 </a:t>
            </a:r>
            <a:endParaRPr lang="th-TH" b="1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/>
              <a:ea typeface="Tahoma" pitchFamily="34" charset="0"/>
              <a:cs typeface="Arial Unicode MS"/>
            </a:endParaRP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b="0" dirty="0" smtClean="0">
                <a:solidFill>
                  <a:srgbClr val="C00000"/>
                </a:solidFill>
                <a:effectLst/>
                <a:latin typeface="Arial Unicode MS"/>
                <a:ea typeface="Tahoma" pitchFamily="34" charset="0"/>
                <a:cs typeface="Arial Unicode MS"/>
              </a:rPr>
              <a:t>ประชุมก่อนการเยี่ยมบ้าน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b="0" dirty="0" smtClean="0">
                <a:solidFill>
                  <a:srgbClr val="C00000"/>
                </a:solidFill>
                <a:effectLst/>
                <a:latin typeface="Arial Unicode MS"/>
                <a:ea typeface="Tahoma" pitchFamily="34" charset="0"/>
                <a:cs typeface="Arial Unicode MS"/>
              </a:rPr>
              <a:t>เยี่ยมบ้าน ประกอบด้วย การเตรียมตัวก่อนการเยี่ยมบ้าน ระหว่างการเยี่ยมบ้าน (ใช้หลักการ </a:t>
            </a:r>
            <a:r>
              <a:rPr lang="en-US" b="0" dirty="0" smtClean="0">
                <a:solidFill>
                  <a:srgbClr val="C00000"/>
                </a:solidFill>
                <a:effectLst/>
                <a:latin typeface="Arial Unicode MS"/>
                <a:ea typeface="Tahoma" pitchFamily="34" charset="0"/>
                <a:cs typeface="Arial Unicode MS"/>
              </a:rPr>
              <a:t>INHOME SSS</a:t>
            </a:r>
            <a:r>
              <a:rPr lang="th-TH" b="0" dirty="0" smtClean="0">
                <a:solidFill>
                  <a:srgbClr val="C00000"/>
                </a:solidFill>
                <a:effectLst/>
                <a:latin typeface="Arial Unicode MS"/>
                <a:ea typeface="Tahoma" pitchFamily="34" charset="0"/>
                <a:cs typeface="Arial Unicode MS"/>
              </a:rPr>
              <a:t>) และหลังการเยี่ยมบ้าน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b="0" dirty="0" smtClean="0">
                <a:solidFill>
                  <a:srgbClr val="C00000"/>
                </a:solidFill>
                <a:effectLst/>
                <a:latin typeface="Arial Unicode MS"/>
                <a:ea typeface="Tahoma" pitchFamily="34" charset="0"/>
                <a:cs typeface="Arial Unicode MS"/>
              </a:rPr>
              <a:t>บันทึกการเยี่ยมบ้าน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b="0" dirty="0" smtClean="0">
                <a:solidFill>
                  <a:srgbClr val="C00000"/>
                </a:solidFill>
                <a:effectLst/>
                <a:latin typeface="Arial Unicode MS"/>
                <a:ea typeface="Tahoma" pitchFamily="34" charset="0"/>
                <a:cs typeface="Arial Unicode MS"/>
              </a:rPr>
              <a:t>ประชุมหลังการเยี่ยมบ้าน</a:t>
            </a:r>
            <a:endParaRPr lang="th-TH" b="0" dirty="0">
              <a:effectLst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71EC-7A65-4D93-AC84-2136007B39D7}" type="slidenum">
              <a:rPr lang="th-TH" smtClean="0"/>
              <a:pPr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508639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9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ขั้นตอนการลงเยี่ยมบ้าน </a:t>
            </a:r>
            <a:r>
              <a:rPr lang="en-US" sz="19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3 </a:t>
            </a:r>
            <a:r>
              <a:rPr lang="th-TH" sz="19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ขั้นตอน ดังนี้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ก่อนการลงเยี่ยมบ้าน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ระหว่างการลงเยี่ยมบ้าน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หลังการลงเยี่ยมบ้าน</a:t>
            </a:r>
            <a:endParaRPr lang="th-TH" b="0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71EC-7A65-4D93-AC84-2136007B39D7}" type="slidenum">
              <a:rPr lang="th-TH" smtClean="0"/>
              <a:pPr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7025778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h-TH" sz="19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การเตรียมก่อนลงเยี่ยมบ้าน </a:t>
            </a: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ประกอบด้วยการเตรียมการทั้งในแง่ข้อมูล บุคคล และอุปกรณ์</a:t>
            </a:r>
            <a:endParaRPr lang="en-US" sz="19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hi-IN" sz="1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ด้านข้อมูล </a:t>
            </a:r>
            <a:endParaRPr lang="th-TH" sz="19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th-TH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- </a:t>
            </a: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ควรมีการศึกษาประวัติผู้ป่วย ทบทวนการรักษาที่ได้รับรวมถึงยาที่ต้องใช้และวิธีการบริหารยาที่ได้รับล่าสุด </a:t>
            </a:r>
            <a:r>
              <a:rPr lang="en-US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โดยเฉพาะอย่างยิ่ง หากทีมเยี่ยมบ้านยังไม่เคยพบผู้ป่วยมาก่อน</a:t>
            </a:r>
            <a:r>
              <a:rPr lang="en-US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</a:t>
            </a: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และคาดการณ์ความเปลี่ยนแปลงที่อาจเกิดขึ้นกับผู้ป่วยรายนั้นๆ เพื่อเตรียมการรับมือเฉพาะหน้า เนื่องจากผู้ป่วยระยะท้ายอาจมีอาการเปลี่ยนแปลงได้อย่างรวดเร็ว หรืออาจมีอาการใหม่ๆที่ญาติไม่เคยตระหนักมาก่อนเกิดขึ้นได้ หากไม่ได้คาดการณ์หรือเตรียมรับมือล่วงหน้า อาจทำให้เกิดความวุ่นวายระหว่างเยี่ยมบ้านได้</a:t>
            </a:r>
            <a:endParaRPr lang="th-TH" sz="19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defTabSz="990478">
              <a:defRPr/>
            </a:pPr>
            <a:r>
              <a:rPr lang="th-TH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- การเตรียม</a:t>
            </a: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แผนที่ เบอร์โทรศัพท์ติดต่อผู้ป่วยหรือญาติ </a:t>
            </a:r>
            <a:endParaRPr lang="th-TH" sz="19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hi-IN" sz="1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ด้านบุคคล</a:t>
            </a:r>
            <a:r>
              <a:rPr lang="th-TH" sz="1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r>
              <a:rPr lang="th-TH" sz="1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- </a:t>
            </a:r>
            <a:r>
              <a:rPr lang="hi-IN" sz="1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เตรียมทีม </a:t>
            </a: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พิจารณาว่าควรมีบุคลากรสาขาใดร่วมออกเยี่ยมบ้านบ้าง ทั้งนี้ขึ้นกับปัญหาและอาการของผู้ป่วยในขณะนั้น เมื่อได้บุคลากรแล้ว หากเป็นไปได้ควรประชุมทีมร่วมกันก่อนเพื่อชี้แจงเป้าหมายและวัตถุประสงค์ รวมถึงหน้าที่ของแต่ละคนให้เข้าใจตรงกัน </a:t>
            </a:r>
            <a:endParaRPr lang="th-TH" sz="19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th-TH" sz="1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- </a:t>
            </a:r>
            <a:r>
              <a:rPr lang="hi-IN" sz="1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เตรียมผู้ป่วยและครอบครัว </a:t>
            </a: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ควรมีการนัดหมายล่วงหน้า และอาจใช้โอกาสนี้สอบถามข้อมูลเพิ่มเติมถึงอาการที่เปลี่ยนแปลงไป รวมทั้งปัญหาของญาติที่เกิดขึ้นใหม่ในการดูแลผู้ป่วย เพื่อนำมาประกอบการวางแผนเยี่ยมบ้าน และถ้าเป็นไปได้ก่อนออกเดินทางควรแจ้งผู้ป่วยและครอบครัวเพื่อให้มีเวลาเตรียมตัวด้วย</a:t>
            </a:r>
            <a:endParaRPr lang="th-TH" sz="19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hi-IN" sz="1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ด้านอุปกรณ์</a:t>
            </a:r>
            <a:endParaRPr lang="en-US" sz="19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/>
            <a:r>
              <a:rPr lang="th-TH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- กระเป๋าเยี่ยมบ้าน  ในการจัดของใช้ลงในกระเป๋า ก่อนลงเยี่ยมบ้านควรโทรสอบถามถึงปัญหาของผู้ป่วยก่อน เพื่อมีอุปกรณ์เพียงพอในการช่วยจัดการปัญหาที่บ้านได้</a:t>
            </a:r>
          </a:p>
          <a:p>
            <a:pPr lvl="0"/>
            <a:r>
              <a:rPr lang="th-TH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- </a:t>
            </a: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เอกสารที่จำเป็น เช่น ใบสั่งยา แผ่นพับให้ความรู้ ใบส่งตัว ใบรับรองแพทย์</a:t>
            </a:r>
            <a:r>
              <a:rPr lang="en-US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ผู้ป่วยบางรายหรือบางพื้นที่ อาจจำเป็นต้องใช้เป็นหลักฐานประกอบในทางกฎหมาย กรณีผู้ป่วยใกล้เสียชีวิตและต้องการเสียชีวิตที่บ้าน</a:t>
            </a:r>
            <a:r>
              <a:rPr lang="en-US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</a:t>
            </a: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ใบแสดงเจตนาการรักษา</a:t>
            </a:r>
            <a:r>
              <a:rPr lang="en-US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(living will) </a:t>
            </a: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ในกรณีที่ยังไม่เคยทำและมีอาการเปลี่ยนแปลง</a:t>
            </a:r>
            <a:endParaRPr lang="en-US" sz="19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09524" indent="-309524">
              <a:buFont typeface="Arial" panose="020B0604020202020204" pitchFamily="34" charset="0"/>
              <a:buChar char="•"/>
            </a:pPr>
            <a:endParaRPr lang="th-TH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71EC-7A65-4D93-AC84-2136007B39D7}" type="slidenum">
              <a:rPr lang="th-TH" smtClean="0"/>
              <a:pPr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150893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900" b="1" dirty="0" smtClean="0"/>
              <a:t>ข้อเสียของการดูแลที่บ้าน</a:t>
            </a:r>
            <a:endParaRPr lang="en-US" sz="1900" dirty="0" smtClean="0"/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sz="1900" dirty="0" smtClean="0"/>
              <a:t>ต้องมีการเตรียมการด้านสถานที่ ซึ่งในบางครอบครัวอาจไม่มีความสะดวก เช่นสถานที่คับแคบ อยู่ในคอนโดมีเนียมมีห้องขนาดเล็ก ขาดอุปกรณ์การแพทย์ที่จำเป็นต้องใช้ 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sz="1900" dirty="0" smtClean="0"/>
              <a:t>จำเป็นต้องมีผู้ดูแลตลอดเวลาและถ้าผู้ป่วยช่วยเหลือตนเองไม่ได้อาจต้องมีผู้ดูแลมากกว่าหนึ่งคน หรือต้องผลัดกันดูแล เพื่อให้ผู้ดูแลได้มีโอกาสพักผ่อน ผู้ดูแลต้องมีความตั้งใจที่จะทำหน้าที่ดูแลผู้ป่วย เพราะการดูแลผู้ป่วยระยะท้ายเป็นงานที่หนักทั้งด้านร่างกายและจิตใจ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sz="1900" dirty="0" smtClean="0"/>
              <a:t>ครอบครัวมักวิตกกังวลในเรื่องการจัดการอาการ หรือกรณีมีภาวะฉุกเฉิน ขาดความมั่นใจเนื่องจากไม่ได้มีทีมสุขภาพดูแลตลอดเวลา</a:t>
            </a:r>
            <a:endParaRPr lang="en-US" sz="1900" dirty="0" smtClean="0"/>
          </a:p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71EC-7A65-4D93-AC84-2136007B39D7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2080000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h-TH" sz="19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กระเป๋าเยี่ยมบ้าน 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hi-IN" sz="1900" dirty="0" smtClean="0"/>
              <a:t>ควรมีอุปกรณ์จำเป็นพื้นฐาน และยาจำเป็นสำหรับผู้ป่วยระยะท้าย ได้แก่</a:t>
            </a:r>
            <a:r>
              <a:rPr lang="th-TH" sz="1900" dirty="0" smtClean="0"/>
              <a:t> </a:t>
            </a: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เครื่องวัดความดัน หูฟัง ไฟฉาย ถุงมือ วา</a:t>
            </a:r>
            <a:r>
              <a:rPr lang="th-TH" sz="1900" dirty="0" err="1" smtClean="0">
                <a:latin typeface="Arial Unicode MS"/>
                <a:ea typeface="Tahoma" pitchFamily="34" charset="0"/>
                <a:cs typeface="Arial Unicode MS"/>
              </a:rPr>
              <a:t>สลีน</a:t>
            </a: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 ถุงพลาสติก ผ้าเช็ดมือ อุปกรณ์ทำแผล </a:t>
            </a:r>
            <a:r>
              <a:rPr lang="en-US" sz="1900" dirty="0" smtClean="0">
                <a:latin typeface="Arial Unicode MS"/>
                <a:ea typeface="Tahoma" pitchFamily="34" charset="0"/>
                <a:cs typeface="Arial Unicode MS"/>
              </a:rPr>
              <a:t> Alcohol, NSS/SWI, NG/Foley catheter, KY-jelly, Syringe</a:t>
            </a: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 </a:t>
            </a:r>
            <a:r>
              <a:rPr lang="en-US" sz="1900" dirty="0" smtClean="0">
                <a:latin typeface="Arial Unicode MS"/>
                <a:ea typeface="Tahoma" pitchFamily="34" charset="0"/>
                <a:cs typeface="Arial Unicode MS"/>
              </a:rPr>
              <a:t>disposable, Needle, Butterfly needle no.25 </a:t>
            </a: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และ </a:t>
            </a:r>
            <a:r>
              <a:rPr lang="en-US" sz="1900" dirty="0" smtClean="0">
                <a:latin typeface="Arial Unicode MS"/>
                <a:ea typeface="Tahoma" pitchFamily="34" charset="0"/>
                <a:cs typeface="Arial Unicode MS"/>
              </a:rPr>
              <a:t>Syringe driver </a:t>
            </a:r>
            <a:endParaRPr lang="th-TH" sz="1900" dirty="0" smtClean="0">
              <a:latin typeface="Arial Unicode MS"/>
              <a:ea typeface="Tahoma" pitchFamily="34" charset="0"/>
              <a:cs typeface="Arial Unicode MS"/>
            </a:endParaRPr>
          </a:p>
          <a:p>
            <a:pPr defTabSz="990478">
              <a:defRPr/>
            </a:pPr>
            <a:r>
              <a:rPr lang="th-TH" sz="1900" b="1" dirty="0" smtClean="0">
                <a:latin typeface="Arial Unicode MS"/>
                <a:ea typeface="Tahoma" pitchFamily="34" charset="0"/>
                <a:cs typeface="Arial Unicode MS"/>
              </a:rPr>
              <a:t>ยาที่จำเป็นที่ใช้จัดการอาการที่บ้าน</a:t>
            </a:r>
          </a:p>
          <a:p>
            <a:r>
              <a:rPr lang="en-US" sz="1900" dirty="0" smtClean="0"/>
              <a:t>- Morphine injection : </a:t>
            </a:r>
            <a:r>
              <a:rPr lang="hi-IN" sz="1900" dirty="0" smtClean="0"/>
              <a:t>บรรเทาอาการปวดและหอบเหนื่อย</a:t>
            </a:r>
            <a:endParaRPr lang="en-US" sz="1900" dirty="0" smtClean="0"/>
          </a:p>
          <a:p>
            <a:r>
              <a:rPr lang="en-US" sz="1900" dirty="0" smtClean="0"/>
              <a:t>- Fentanyl injection : </a:t>
            </a:r>
            <a:r>
              <a:rPr lang="hi-IN" sz="1900" dirty="0" smtClean="0"/>
              <a:t>บรรเทาอาการปวดและหอบเหนื่อย</a:t>
            </a:r>
            <a:r>
              <a:rPr lang="en-US" sz="1900" dirty="0" smtClean="0"/>
              <a:t>(</a:t>
            </a:r>
            <a:r>
              <a:rPr lang="hi-IN" sz="1900" dirty="0" smtClean="0"/>
              <a:t>สำหรับรายที่มีปัญหาไตวายหรือสำหรับลด </a:t>
            </a:r>
            <a:r>
              <a:rPr lang="en-US" sz="1900" dirty="0" smtClean="0"/>
              <a:t>incident pain)</a:t>
            </a:r>
          </a:p>
          <a:p>
            <a:r>
              <a:rPr lang="en-US" sz="1900" dirty="0" smtClean="0"/>
              <a:t>- Midazolam injection : </a:t>
            </a:r>
            <a:r>
              <a:rPr lang="th-TH" sz="1900" dirty="0" smtClean="0"/>
              <a:t>เพื่อลด</a:t>
            </a:r>
            <a:r>
              <a:rPr lang="hi-IN" sz="1900" dirty="0" smtClean="0"/>
              <a:t>ภาวะกระวนกระวาย ภาวะสับสนในระยะท้าย </a:t>
            </a:r>
            <a:r>
              <a:rPr lang="en-US" sz="1900" dirty="0" smtClean="0"/>
              <a:t>(terminal delirium)</a:t>
            </a:r>
          </a:p>
          <a:p>
            <a:r>
              <a:rPr lang="en-US" sz="1900" dirty="0" smtClean="0"/>
              <a:t>- </a:t>
            </a:r>
            <a:r>
              <a:rPr lang="en-US" sz="1900" dirty="0" err="1" smtClean="0"/>
              <a:t>Lorazepam</a:t>
            </a:r>
            <a:r>
              <a:rPr lang="en-US" sz="1900" dirty="0" smtClean="0"/>
              <a:t> tablet : </a:t>
            </a:r>
            <a:r>
              <a:rPr lang="th-TH" sz="1900" dirty="0" smtClean="0"/>
              <a:t>ใช้</a:t>
            </a: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อมใต้ลิ้น เพื่อลดความกลัวกังวล และ</a:t>
            </a:r>
            <a:r>
              <a:rPr lang="hi-IN" sz="1900" dirty="0" smtClean="0"/>
              <a:t>บรรเทาอาการเหนื่อย</a:t>
            </a:r>
            <a:r>
              <a:rPr lang="th-TH" sz="1900" dirty="0" smtClean="0"/>
              <a:t> </a:t>
            </a:r>
            <a:r>
              <a:rPr lang="hi-IN" sz="1900" dirty="0" smtClean="0"/>
              <a:t>อาการกระวนกระวาย</a:t>
            </a:r>
            <a:r>
              <a:rPr lang="th-TH" sz="1900" dirty="0" smtClean="0"/>
              <a:t>ในระยะท้าย</a:t>
            </a:r>
            <a:endParaRPr lang="en-US" sz="1900" dirty="0" smtClean="0"/>
          </a:p>
          <a:p>
            <a:r>
              <a:rPr lang="en-US" sz="1900" dirty="0" smtClean="0"/>
              <a:t>- Ketamine injection : </a:t>
            </a:r>
            <a:r>
              <a:rPr lang="hi-IN" sz="1900" dirty="0" smtClean="0"/>
              <a:t>ช่วยเรื่อง </a:t>
            </a:r>
            <a:r>
              <a:rPr lang="en-US" sz="1900" dirty="0" smtClean="0"/>
              <a:t>incident pain </a:t>
            </a:r>
            <a:r>
              <a:rPr lang="hi-IN" sz="1900" dirty="0" smtClean="0"/>
              <a:t>และเสริมฤทธิ์ </a:t>
            </a:r>
            <a:r>
              <a:rPr lang="en-US" sz="1900" dirty="0" smtClean="0"/>
              <a:t>opioids </a:t>
            </a:r>
            <a:r>
              <a:rPr lang="hi-IN" sz="1900" dirty="0" smtClean="0"/>
              <a:t>กรณีต้องใช้ </a:t>
            </a:r>
            <a:r>
              <a:rPr lang="en-US" sz="1900" dirty="0" smtClean="0"/>
              <a:t>opioid</a:t>
            </a:r>
            <a:r>
              <a:rPr lang="hi-IN" sz="1900" dirty="0" smtClean="0"/>
              <a:t>ปริมาณมาก </a:t>
            </a:r>
            <a:endParaRPr lang="en-US" sz="1900" dirty="0" smtClean="0"/>
          </a:p>
          <a:p>
            <a:r>
              <a:rPr lang="en-US" sz="1900" dirty="0" smtClean="0"/>
              <a:t>- Metoclopramide injection : </a:t>
            </a:r>
            <a:r>
              <a:rPr lang="hi-IN" sz="1900" dirty="0" smtClean="0"/>
              <a:t>บรรเทาอาการคลื่นไส้อาเจียน</a:t>
            </a:r>
            <a:endParaRPr lang="en-US" sz="1900" dirty="0" smtClean="0"/>
          </a:p>
          <a:p>
            <a:r>
              <a:rPr lang="en-US" sz="1900" dirty="0" smtClean="0"/>
              <a:t>- Atropine ED/injection : </a:t>
            </a: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ลดเสมหะระยะใกล้เสียชีวิต</a:t>
            </a:r>
            <a:endParaRPr lang="en-US" sz="1900" dirty="0" smtClean="0">
              <a:latin typeface="Arial Unicode MS"/>
              <a:ea typeface="Tahoma" pitchFamily="34" charset="0"/>
              <a:cs typeface="Arial Unicode MS"/>
            </a:endParaRPr>
          </a:p>
          <a:p>
            <a:pPr marL="309524" indent="-309524">
              <a:buFontTx/>
              <a:buChar char="-"/>
            </a:pPr>
            <a:r>
              <a:rPr lang="en-US" sz="1900" dirty="0" smtClean="0"/>
              <a:t>Haloperidol injection : </a:t>
            </a:r>
            <a:r>
              <a:rPr lang="hi-IN" sz="1900" dirty="0" smtClean="0"/>
              <a:t>ลด</a:t>
            </a:r>
            <a:r>
              <a:rPr lang="th-TH" sz="1900" dirty="0" smtClean="0"/>
              <a:t>ได้ทั้ง</a:t>
            </a:r>
            <a:r>
              <a:rPr lang="hi-IN" sz="1900" dirty="0" smtClean="0"/>
              <a:t>อาการคลื่นไส้อาเจียนและภาวะ</a:t>
            </a:r>
            <a:r>
              <a:rPr lang="th-TH" sz="1900" dirty="0" smtClean="0"/>
              <a:t>เพ้อ </a:t>
            </a:r>
            <a:r>
              <a:rPr lang="hi-IN" sz="1900" dirty="0" smtClean="0"/>
              <a:t>สับสน</a:t>
            </a:r>
            <a:endParaRPr lang="en-US" sz="1900" b="1" dirty="0" smtClean="0">
              <a:latin typeface="Arial Unicode MS"/>
              <a:ea typeface="Tahoma" pitchFamily="34" charset="0"/>
              <a:cs typeface="Arial Unicode MS"/>
            </a:endParaRPr>
          </a:p>
          <a:p>
            <a:pPr marL="309524" indent="-309524">
              <a:buFontTx/>
              <a:buChar char="-"/>
            </a:pPr>
            <a:r>
              <a:rPr lang="en-US" sz="1900" dirty="0" smtClean="0">
                <a:latin typeface="Arial Unicode MS"/>
                <a:ea typeface="Tahoma" pitchFamily="34" charset="0"/>
                <a:cs typeface="Arial Unicode MS"/>
              </a:rPr>
              <a:t>Dexamethasone: </a:t>
            </a: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บรรเทาอาการ </a:t>
            </a:r>
            <a:r>
              <a:rPr lang="en-US" sz="1900" dirty="0" smtClean="0">
                <a:latin typeface="Arial Unicode MS"/>
                <a:ea typeface="Tahoma" pitchFamily="34" charset="0"/>
                <a:cs typeface="Arial Unicode MS"/>
              </a:rPr>
              <a:t>spinal cord compression, Brain metastasis, complete gut obstruction, tumor edema </a:t>
            </a: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เป็นต้น</a:t>
            </a:r>
            <a:endParaRPr lang="en-US" sz="1900" dirty="0" smtClean="0">
              <a:latin typeface="Arial Unicode MS"/>
              <a:ea typeface="Tahoma" pitchFamily="34" charset="0"/>
              <a:cs typeface="Arial Unicode MS"/>
            </a:endParaRPr>
          </a:p>
          <a:p>
            <a:pPr marL="309524" indent="-309524" defTabSz="990478">
              <a:buFontTx/>
              <a:buChar char="-"/>
              <a:defRPr/>
            </a:pPr>
            <a:r>
              <a:rPr lang="en-US" sz="1900" dirty="0" smtClean="0">
                <a:latin typeface="Arial Unicode MS"/>
                <a:ea typeface="Tahoma" pitchFamily="34" charset="0"/>
                <a:cs typeface="Arial Unicode MS"/>
              </a:rPr>
              <a:t>Unison enema: </a:t>
            </a: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ท้องผูกรุนแรง</a:t>
            </a:r>
            <a:endParaRPr lang="th-TH" sz="1900" dirty="0" smtClean="0"/>
          </a:p>
          <a:p>
            <a:pPr defTabSz="990478">
              <a:defRPr/>
            </a:pPr>
            <a:r>
              <a:rPr lang="th-TH" sz="1900" dirty="0" smtClean="0"/>
              <a:t>      </a:t>
            </a:r>
            <a:r>
              <a:rPr lang="hi-IN" sz="1900" dirty="0" smtClean="0"/>
              <a:t>นอกจากนี้ยังมีอุปกรณ์ที่อาจต้องพิจารณาตามความเหมาะสมเป็นรายๆไป ได้แก่ อุปกรณ์เจาะ ระบายน้ำในท้อง</a:t>
            </a:r>
            <a:r>
              <a:rPr lang="en-US" sz="1900" dirty="0" smtClean="0"/>
              <a:t>/</a:t>
            </a:r>
            <a:r>
              <a:rPr lang="hi-IN" sz="1900" dirty="0" smtClean="0"/>
              <a:t>เจาะระบายน้ำในเยื่อหุ้มปอด </a:t>
            </a:r>
            <a:r>
              <a:rPr lang="en-US" sz="1900" dirty="0" smtClean="0"/>
              <a:t>(</a:t>
            </a:r>
            <a:r>
              <a:rPr lang="hi-IN" sz="1900" dirty="0" smtClean="0"/>
              <a:t>หากมีปัญหา</a:t>
            </a:r>
            <a:r>
              <a:rPr lang="en-US" sz="1900" dirty="0" smtClean="0"/>
              <a:t>ascites / pleural effusion </a:t>
            </a:r>
            <a:r>
              <a:rPr lang="hi-IN" sz="1900" dirty="0" smtClean="0"/>
              <a:t>โดยผู้ป่วยยังไม่ได้เข้าสู่ระยะ </a:t>
            </a:r>
            <a:r>
              <a:rPr lang="en-US" sz="1900" dirty="0" smtClean="0"/>
              <a:t>dying) </a:t>
            </a:r>
            <a:r>
              <a:rPr lang="hi-IN" sz="1900" dirty="0" smtClean="0"/>
              <a:t>สายสวนปัสสาวะ</a:t>
            </a:r>
            <a:r>
              <a:rPr lang="en-US" sz="1900" dirty="0" smtClean="0"/>
              <a:t>/</a:t>
            </a:r>
            <a:r>
              <a:rPr lang="hi-IN" sz="1900" dirty="0" smtClean="0"/>
              <a:t>สายยางให้อาหาร </a:t>
            </a:r>
            <a:r>
              <a:rPr lang="en-US" sz="1900" dirty="0" smtClean="0"/>
              <a:t>(</a:t>
            </a:r>
            <a:r>
              <a:rPr lang="hi-IN" sz="1900" dirty="0" smtClean="0"/>
              <a:t>กรณีที่เคยใส่และต้องเปลี่ยนสาย โดยพิจารณาแล้วว่าการใส่ยังเป็นประโยชน์ต่อผู้ป่วย</a:t>
            </a:r>
            <a:r>
              <a:rPr lang="en-US" sz="1900" dirty="0" smtClean="0"/>
              <a:t>)  </a:t>
            </a:r>
            <a:r>
              <a:rPr lang="hi-IN" sz="1900" dirty="0" smtClean="0"/>
              <a:t>สายวัด </a:t>
            </a:r>
            <a:r>
              <a:rPr lang="en-US" sz="1900" dirty="0" smtClean="0"/>
              <a:t>(</a:t>
            </a:r>
            <a:r>
              <a:rPr lang="hi-IN" sz="1900" dirty="0" smtClean="0"/>
              <a:t>กรณีที่ผู้ป่วยมีโอกาสเสี่ยงต่อการเกิด </a:t>
            </a:r>
            <a:r>
              <a:rPr lang="en-US" sz="1900" dirty="0" smtClean="0"/>
              <a:t>venous thrombosis</a:t>
            </a:r>
            <a:r>
              <a:rPr lang="hi-IN" sz="1900" dirty="0" smtClean="0"/>
              <a:t>สูงหรือกำลังได้รับการรักษาอยู่ การวัดอาจเป็นประโยชน์ต่อการติดตามอาการ</a:t>
            </a:r>
            <a:r>
              <a:rPr lang="en-US" sz="1900" dirty="0" smtClean="0"/>
              <a:t>) syringe driver (</a:t>
            </a:r>
            <a:r>
              <a:rPr lang="hi-IN" sz="1900" dirty="0" smtClean="0"/>
              <a:t>หากผู้ป่วยยังไม่เคยใช้และเริ่มกลืนลำบาก</a:t>
            </a:r>
            <a:r>
              <a:rPr lang="en-US" sz="1900" dirty="0" smtClean="0"/>
              <a:t>)</a:t>
            </a:r>
          </a:p>
          <a:p>
            <a:endParaRPr lang="th-TH" sz="1900" dirty="0" smtClean="0">
              <a:latin typeface="Arial Unicode MS"/>
              <a:ea typeface="Tahoma" pitchFamily="34" charset="0"/>
              <a:cs typeface="Arial Unicode MS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71EC-7A65-4D93-AC84-2136007B39D7}" type="slidenum">
              <a:rPr lang="th-TH" smtClean="0"/>
              <a:pPr/>
              <a:t>32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8173933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h-TH" sz="19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ระหว่างลงเยี่ยมบ้าน</a:t>
            </a:r>
          </a:p>
          <a:p>
            <a:pPr marL="309524" indent="-30952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ประเมินสมรรถนะร่างกายผู้ป่วย (</a:t>
            </a:r>
            <a:r>
              <a:rPr lang="en-US" sz="1900" dirty="0" smtClean="0">
                <a:latin typeface="Arial Unicode MS"/>
                <a:ea typeface="Tahoma" pitchFamily="34" charset="0"/>
                <a:cs typeface="Arial Unicode MS"/>
              </a:rPr>
              <a:t>PPS</a:t>
            </a: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) ว่าลดลงหรือไม่ ร่วมกับซักประวัติ ตรวจร่างกาย เพิ่มเติม</a:t>
            </a:r>
          </a:p>
          <a:p>
            <a:pPr marL="309524" indent="-30952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ประเมินอาการไม่สุขสบายต่างๆ  ที่เกิดขึ้นอาการคงเดิม หรือมีอาการอะไรเพิ่ม จัดการปัญหาที่ตรวจพบทันที เช่น ถ้าพบว่า ปากแห้งดูแล </a:t>
            </a:r>
            <a:r>
              <a:rPr lang="en-US" sz="1900" dirty="0" smtClean="0">
                <a:latin typeface="Arial Unicode MS"/>
                <a:ea typeface="Tahoma" pitchFamily="34" charset="0"/>
                <a:cs typeface="Arial Unicode MS"/>
              </a:rPr>
              <a:t>mouth care </a:t>
            </a: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ถ้าพบว่าปวดมากขึ้นดูแลให้รับประทานยาลดปวดทันทีและปรับยาลดปวดให้ใหม่ ถ้ามีปัสสาวะคั่งค้างดูแลสวนปัสสาวะ  ถ้าพบว่าท้องผูกรุนแรงดูแลสวนอุจจาระร่วมกับช่วยล้วงอุจจารออกให้มากที่สุด เป็นต้น </a:t>
            </a:r>
          </a:p>
          <a:p>
            <a:pPr marL="309524" indent="-30952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ประเมินผู้ดูแลและสมาชิกในครอบครัว สามารถดูแลผู้ป่วยให้สุขสบายที่บ้านได้ดีหรือไม่ มีปัญหาอุปสรรคอะไรในการดูแล พร้อมหาแนวทางในการช่วยเหลือ</a:t>
            </a:r>
          </a:p>
          <a:p>
            <a:pPr marL="309524" indent="-30952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ประชุมครอบครัว/ให้ความรู้และข้อมูลที่จำเป็น เช่น ข้อมูลเรื่องโรค พยากรณ์โรค แผนการดูแลจัดการอาการต่างๆ ทบทวนเป้าหมายการดูแลหรือแผนการดูแลล่วงหน้า </a:t>
            </a:r>
          </a:p>
          <a:p>
            <a:pPr marL="309524" indent="-30952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เตรียมความพร้อมให้ผู้ป่วยและครอบครัว โดยเฉพาะถ้าประเมินได้ว่าอยู่ในระยะใกล้เสียชีวิต มีประโยชน์กับครอบครัวมากเพราะเป็นช่วงเวลาที่สำคัญมากที่ควรใช้เวลาอยู่กับผู้ป่วยมากขึ้น ประสานให้คนอื่นๆที่อยู่ทางไกลได้มาดูแล วางแผนการลางานหรือวางแผนงานอื่นๆ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71EC-7A65-4D93-AC84-2136007B39D7}" type="slidenum">
              <a:rPr lang="th-TH" smtClean="0"/>
              <a:pPr/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4666612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defTabSz="990478">
              <a:defRPr/>
            </a:pPr>
            <a:r>
              <a:rPr lang="th-TH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หลักการประเมินระหว่างลงเยี่ยมบ้าน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 </a:t>
            </a:r>
            <a:r>
              <a:rPr lang="th-TH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ตามตัวย่อ</a:t>
            </a:r>
            <a:r>
              <a:rPr lang="th-TH" b="1" baseline="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 </a:t>
            </a:r>
            <a:r>
              <a:rPr lang="en-US" sz="19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INHOME SSS</a:t>
            </a:r>
            <a:endParaRPr lang="en-US" sz="19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/>
              <a:cs typeface="Arial Unicode MS"/>
            </a:endParaRPr>
          </a:p>
          <a:p>
            <a:pPr>
              <a:lnSpc>
                <a:spcPts val="3791"/>
              </a:lnSpc>
            </a:pPr>
            <a:r>
              <a:rPr lang="en-US" dirty="0" smtClean="0">
                <a:solidFill>
                  <a:srgbClr val="000000"/>
                </a:solidFill>
                <a:latin typeface="Arial Unicode MS"/>
                <a:ea typeface="Tahoma" pitchFamily="34" charset="0"/>
                <a:cs typeface="Arial Unicode MS"/>
              </a:rPr>
              <a:t>I    Immobility</a:t>
            </a:r>
          </a:p>
          <a:p>
            <a:pPr>
              <a:lnSpc>
                <a:spcPts val="3791"/>
              </a:lnSpc>
            </a:pPr>
            <a:r>
              <a:rPr lang="en-US" dirty="0" smtClean="0">
                <a:solidFill>
                  <a:srgbClr val="000000"/>
                </a:solidFill>
                <a:latin typeface="Arial Unicode MS"/>
                <a:ea typeface="Tahoma" pitchFamily="34" charset="0"/>
                <a:cs typeface="Arial Unicode MS"/>
              </a:rPr>
              <a:t>N   Nutrition</a:t>
            </a:r>
          </a:p>
          <a:p>
            <a:pPr>
              <a:lnSpc>
                <a:spcPts val="3791"/>
              </a:lnSpc>
            </a:pPr>
            <a:r>
              <a:rPr lang="en-US" dirty="0" smtClean="0">
                <a:solidFill>
                  <a:srgbClr val="000000"/>
                </a:solidFill>
                <a:latin typeface="Arial Unicode MS"/>
                <a:ea typeface="Tahoma" pitchFamily="34" charset="0"/>
                <a:cs typeface="Arial Unicode MS"/>
              </a:rPr>
              <a:t>H   Home environment</a:t>
            </a:r>
          </a:p>
          <a:p>
            <a:pPr>
              <a:lnSpc>
                <a:spcPts val="3791"/>
              </a:lnSpc>
            </a:pPr>
            <a:r>
              <a:rPr lang="en-US" dirty="0" smtClean="0">
                <a:solidFill>
                  <a:srgbClr val="000000"/>
                </a:solidFill>
                <a:latin typeface="Arial Unicode MS"/>
                <a:ea typeface="Tahoma" pitchFamily="34" charset="0"/>
                <a:cs typeface="Arial Unicode MS"/>
              </a:rPr>
              <a:t>O   Other people</a:t>
            </a:r>
          </a:p>
          <a:p>
            <a:pPr>
              <a:lnSpc>
                <a:spcPts val="3791"/>
              </a:lnSpc>
            </a:pPr>
            <a:r>
              <a:rPr lang="en-US" dirty="0" smtClean="0">
                <a:solidFill>
                  <a:srgbClr val="000000"/>
                </a:solidFill>
                <a:latin typeface="Arial Unicode MS"/>
                <a:ea typeface="Tahoma" pitchFamily="34" charset="0"/>
                <a:cs typeface="Arial Unicode MS"/>
              </a:rPr>
              <a:t>M  </a:t>
            </a:r>
            <a:r>
              <a:rPr lang="th-TH" dirty="0" smtClean="0">
                <a:solidFill>
                  <a:srgbClr val="000000"/>
                </a:solidFill>
                <a:latin typeface="Arial Unicode MS"/>
                <a:ea typeface="Tahoma" pitchFamily="34" charset="0"/>
                <a:cs typeface="Arial Unicode M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Unicode MS"/>
                <a:ea typeface="Tahoma" pitchFamily="34" charset="0"/>
                <a:cs typeface="Arial Unicode MS"/>
              </a:rPr>
              <a:t>Medications</a:t>
            </a:r>
          </a:p>
          <a:p>
            <a:pPr>
              <a:lnSpc>
                <a:spcPts val="3791"/>
              </a:lnSpc>
            </a:pPr>
            <a:r>
              <a:rPr lang="en-US" dirty="0" smtClean="0">
                <a:solidFill>
                  <a:srgbClr val="000000"/>
                </a:solidFill>
                <a:latin typeface="Arial Unicode MS"/>
                <a:ea typeface="Tahoma" pitchFamily="34" charset="0"/>
                <a:cs typeface="Arial Unicode MS"/>
              </a:rPr>
              <a:t>E    Examination</a:t>
            </a:r>
          </a:p>
          <a:p>
            <a:pPr>
              <a:lnSpc>
                <a:spcPts val="3791"/>
              </a:lnSpc>
            </a:pPr>
            <a:r>
              <a:rPr lang="en-US" dirty="0" smtClean="0">
                <a:solidFill>
                  <a:srgbClr val="000000"/>
                </a:solidFill>
                <a:latin typeface="Arial Unicode MS"/>
                <a:ea typeface="Tahoma" pitchFamily="34" charset="0"/>
                <a:cs typeface="Arial Unicode MS"/>
              </a:rPr>
              <a:t>S    Safety</a:t>
            </a:r>
          </a:p>
          <a:p>
            <a:pPr>
              <a:lnSpc>
                <a:spcPts val="3791"/>
              </a:lnSpc>
            </a:pPr>
            <a:r>
              <a:rPr lang="en-US" dirty="0" smtClean="0">
                <a:solidFill>
                  <a:srgbClr val="000000"/>
                </a:solidFill>
                <a:latin typeface="Arial Unicode MS"/>
                <a:ea typeface="Tahoma" pitchFamily="34" charset="0"/>
                <a:cs typeface="Arial Unicode MS"/>
              </a:rPr>
              <a:t>S    Spiritual health</a:t>
            </a:r>
          </a:p>
          <a:p>
            <a:pPr>
              <a:lnSpc>
                <a:spcPts val="3791"/>
              </a:lnSpc>
            </a:pPr>
            <a:r>
              <a:rPr lang="en-US" dirty="0" smtClean="0">
                <a:solidFill>
                  <a:srgbClr val="000000"/>
                </a:solidFill>
                <a:latin typeface="Arial Unicode MS"/>
                <a:ea typeface="Tahoma" pitchFamily="34" charset="0"/>
                <a:cs typeface="Arial Unicode MS"/>
              </a:rPr>
              <a:t>S    Home health care</a:t>
            </a:r>
            <a:r>
              <a:rPr lang="th-TH" dirty="0" smtClean="0">
                <a:solidFill>
                  <a:srgbClr val="000000"/>
                </a:solidFill>
                <a:latin typeface="Arial Unicode MS"/>
                <a:ea typeface="Tahoma" pitchFamily="34" charset="0"/>
                <a:cs typeface="Arial Unicode M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Unicode MS"/>
                <a:ea typeface="Tahoma" pitchFamily="34" charset="0"/>
                <a:cs typeface="Arial Unicode MS"/>
              </a:rPr>
              <a:t>services</a:t>
            </a:r>
          </a:p>
          <a:p>
            <a:pPr eaLnBrk="1" hangingPunct="1"/>
            <a:endParaRPr lang="th-TH" dirty="0" smtClean="0"/>
          </a:p>
        </p:txBody>
      </p:sp>
    </p:spTree>
    <p:extLst>
      <p:ext uri="{BB962C8B-B14F-4D97-AF65-F5344CB8AC3E}">
        <p14:creationId xmlns:p14="http://schemas.microsoft.com/office/powerpoint/2010/main" xmlns="" val="10021135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defTabSz="990478">
              <a:defRPr/>
            </a:pPr>
            <a:r>
              <a:rPr lang="en-US" sz="1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 -immobility </a:t>
            </a:r>
            <a:endParaRPr lang="th-TH" sz="19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09524" indent="-309524" defTabSz="990478">
              <a:buFont typeface="Arial" panose="020B0604020202020204" pitchFamily="34" charset="0"/>
              <a:buChar char="•"/>
              <a:defRPr/>
            </a:pPr>
            <a:r>
              <a:rPr lang="th-TH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ประเมินการทำกิจวัตรประจำวัน อาบน้ำ แต่งตัว เข้าห้องน้ำ การรับประทานอาหาร การกลั้นการขับถ่าย และการเคลื่อนย้าย</a:t>
            </a:r>
          </a:p>
          <a:p>
            <a:pPr marL="309524" indent="-309524" defTabSz="990478">
              <a:buFont typeface="Arial" panose="020B0604020202020204" pitchFamily="34" charset="0"/>
              <a:buChar char="•"/>
              <a:defRPr/>
            </a:pPr>
            <a:r>
              <a:rPr lang="th-TH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การดำรงชีวิตและการทำกิจกรรมต่างๆ ได้แก่ การออกนอกบ้าน จ่ายตลาด ทำอาหาร ทำความสะอาด ซักเสื้อผ้า และการรับประทานยา</a:t>
            </a:r>
          </a:p>
          <a:p>
            <a:pPr marL="309524" indent="-309524" defTabSz="990478">
              <a:buFont typeface="Arial" panose="020B0604020202020204" pitchFamily="34" charset="0"/>
              <a:buChar char="•"/>
              <a:defRPr/>
            </a:pP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การประเมินการเคลื่อนไหว ในผู้ป่วยระยะท้ายส่วนมากมักมีความสามารถในการช่วยเหลือตนเองลดลงมาก อาจประเมินคร่าวๆเพียงการเคลื่อนไหว ว่ายังสามารถเดินได้ หรือนั่งๆนอนๆอยู่บนเตียง หรือต้องนอนติดเตียงตลอด เพื่อใช้เป็นส่วนประกอบในการประเมินความสามารถในการช่วยเหลือตนเองของผู้ป่วยและช่วยพยากรณ์ระยะเวลาได้ </a:t>
            </a:r>
            <a:endParaRPr lang="th-TH" sz="19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09524" indent="-309524" defTabSz="990478">
              <a:buFont typeface="Arial" panose="020B0604020202020204" pitchFamily="34" charset="0"/>
              <a:buChar char="•"/>
              <a:defRPr/>
            </a:pP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สำหรับระยะที่ผู้ป่วยต้องนอนติดเตียงตลอด ประเมินแล้วว่าอยู่ในช่วงสุดท้ายของชีวิต เหลือเวลาอยู่ในระดับวัน ควรแนะนำญาติไม่ต้องพลิกตัวถี่อีกต่อไป เนื่องจากระยะนี้ ไม่จำเป็นต้องให้ความสำคัญกับการป้องกันการเกิดแผลกดทับอีกต่อไป และการพลิกตัวมักเป็นการรบกวนผู้ป่วย อาจสร้างความเจ็บปวดมากกว่าปล่อยให้ผู้ป่วยนอนเฉยๆ</a:t>
            </a:r>
            <a:endParaRPr lang="en-US" sz="19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71EC-7A65-4D93-AC84-2136007B39D7}" type="slidenum">
              <a:rPr lang="th-TH" smtClean="0"/>
              <a:pPr/>
              <a:t>35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4609487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การเคลื่อนย้ายผู้ป่วย </a:t>
            </a:r>
          </a:p>
          <a:p>
            <a:pPr defTabSz="990478">
              <a:defRPr/>
            </a:pPr>
            <a:r>
              <a:rPr lang="th-TH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ได้แก่</a:t>
            </a:r>
            <a:r>
              <a:rPr lang="th-TH" b="1" baseline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การพาลุกนั่งจากที่นอน การเคลื่อนย้ายจากที่นอนมานั่งเก้าอี้ </a:t>
            </a:r>
            <a:r>
              <a:rPr lang="th-TH" sz="1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การเคลื่อนย้ายผู้ป่วยจากจากเก้าอี้ไปห้องน้ำ</a:t>
            </a:r>
            <a:r>
              <a:rPr lang="th-TH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h-TH" b="1" baseline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เป็นต้น</a:t>
            </a:r>
            <a:endParaRPr lang="th-TH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th-TH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ควรปฏิบัติโดยผู้ดูแลที่มีร่างกายแข็งแรง </a:t>
            </a:r>
            <a:endParaRPr lang="en-US" sz="19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h-TH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รู้หลักการเคลื่อนไหวร่างกายที่ถูกต้อง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71EC-7A65-4D93-AC84-2136007B39D7}" type="slidenum">
              <a:rPr lang="th-TH" smtClean="0"/>
              <a:pPr/>
              <a:t>36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036718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defTabSz="990478">
              <a:defRPr/>
            </a:pPr>
            <a:r>
              <a:rPr lang="en-US" sz="1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 -nutrition </a:t>
            </a:r>
          </a:p>
          <a:p>
            <a:pPr marL="309524" indent="-309524" defTabSz="990478">
              <a:buFont typeface="Arial" panose="020B0604020202020204" pitchFamily="34" charset="0"/>
              <a:buChar char="•"/>
              <a:defRPr/>
            </a:pP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สำหรับผู้ป่วยระยะท้าย จะเน้นการประเมินภาวะโภชนาการของผู้ป่วย ความสามารถในการกลืน</a:t>
            </a:r>
            <a:r>
              <a:rPr lang="en-US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</a:t>
            </a: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รับประทานอาหารของผู้ป่วย ซึ่งเป็นส่วนหนึ่งในการประเมิน </a:t>
            </a:r>
            <a:r>
              <a:rPr lang="en-US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Palliative Performance Scale (PPS) </a:t>
            </a: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ปัญหาที่พบได้บ่อยคือผู้ป่วยรับประทานได้น้อย ซึ่งมักสร้างความกังวลแก่ผู้ดูแลมาก </a:t>
            </a:r>
            <a:endParaRPr lang="en-US" sz="19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09524" indent="-309524" defTabSz="990478">
              <a:buFont typeface="Arial" panose="020B0604020202020204" pitchFamily="34" charset="0"/>
              <a:buChar char="•"/>
              <a:defRPr/>
            </a:pP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ควรประเมินสาเหตุที่แก้ไขได้ก่อน เช่น อยู่ในภาวะปวด มีอาการคลื่นไส้อาเจียน มีเชื้อราในช่องปาก</a:t>
            </a:r>
            <a:r>
              <a:rPr lang="en-US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</a:t>
            </a: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ปากแห้ง มีภาวะซึมเศร้า มีปัญหาระบบทางเดินอาหารและการขับถ่าย เป็นต้น </a:t>
            </a:r>
            <a:endParaRPr lang="th-TH" sz="19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09524" indent="-309524" defTabSz="990478">
              <a:buFont typeface="Arial" panose="020B0604020202020204" pitchFamily="34" charset="0"/>
              <a:buChar char="•"/>
              <a:defRPr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ชี้แจงให้ครอบครัวทราบถึงความจำเป็นที่ต้องให้ยาระงับอาการคลื่นไส้ อาเจียน ยาลดแก๊สในลำไส้ ยาทาแผลในปากหรือยาอมรักษาเชื้อราในช่องปาก</a:t>
            </a:r>
            <a:endParaRPr lang="en-US" sz="19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09524" indent="-309524" defTabSz="990478">
              <a:buFont typeface="Arial" panose="020B0604020202020204" pitchFamily="34" charset="0"/>
              <a:buChar char="•"/>
              <a:defRPr/>
            </a:pP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หากไม่พบเหตุที่แก้ไขได้ จึงค่อยประเมินความเหมาะสมของการใส่สายยางให้อาหาร โดยดูตามสภาพร่างกายผู้ป่วยและระยะเวลาที่เหลืออยู่เป็นสำคัญ </a:t>
            </a:r>
            <a:r>
              <a:rPr lang="en-US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ซึ่งโดยมากมักไม่มีความจำเป็นต้องใส่</a:t>
            </a:r>
            <a:r>
              <a:rPr lang="en-US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</a:t>
            </a: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และเมื่อประเมินแล้วอาจถือโอกาสแนะนำเกี่ยวกับการให้อาหารและสารน้ำสำหรับผู้ป่วยระยะท้ายแก่ญาติ</a:t>
            </a:r>
            <a:r>
              <a:rPr lang="en-US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</a:t>
            </a: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ผู้ดูแลไปด้วยในตัว </a:t>
            </a:r>
            <a:endParaRPr lang="en-US" sz="19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09524" indent="-309524" defTabSz="990478">
              <a:buFont typeface="Arial" panose="020B0604020202020204" pitchFamily="34" charset="0"/>
              <a:buChar char="•"/>
              <a:defRPr/>
            </a:pP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ประเด็นสำคัญคือเน้นให้ผู้ดูแลเกิดความเข้าใจว่า ความต้องการอาหารและสารน้ำสำหรับผู้ป่วยระยะนี้ย่อมลดลงเรื่อยๆตามตัวโรคที่ดำเนินไป </a:t>
            </a:r>
            <a:endParaRPr lang="th-TH" sz="19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09524" indent="-309524" defTabSz="990478">
              <a:buFont typeface="Arial" panose="020B0604020202020204" pitchFamily="34" charset="0"/>
              <a:buChar char="•"/>
              <a:defRPr/>
            </a:pP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ไม่มีความจำเป็นที่ผู้ดูแลจะต้องพยายามคะยั้นคะยอให้ผู้ป่วยดื่มน้ำหรือทานอาหารมากๆอีกต่อไป เนื่องจากอาจเป็นการเพิ่มความทรมานทางกาย เช่น ตัวบวม ท้องอืด ให้ผู้ป่วยมากกว่าจะช่วยให้ผู้ป่วยสดชื่นหรือหายจากโรคได้อย่างที่คนทั่วไปมักเข้าใจกัน ซึ่งระยะนี้ ผู้ดูแลอาจเปลี่ยนความสนใจมาดูแลสุขภาพช่องปากผู้ป่วย แทนการพยายามป้อนข้าวป้อนน้ำอย่างที่เคยทำ</a:t>
            </a:r>
            <a:endParaRPr lang="th-TH" sz="19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09524" indent="-309524" defTabSz="990478">
              <a:buFont typeface="Arial" panose="020B0604020202020204" pitchFamily="34" charset="0"/>
              <a:buChar char="•"/>
              <a:defRPr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ดูแลจัดหาอาหารอะไรที่ผู้ป่วยชอบ แนะนำญาติให้จัดอาหารอ่อน ย่อยง่าย ลดปริมาณอาหารของผู้ป่วยในแต่ละมื้อลงแต่เพิ่มจำนวนมื้อเพื่อลดอาการท้องอืดแน่นอึดอัด</a:t>
            </a:r>
            <a:endParaRPr lang="th-TH" sz="3000" dirty="0" smtClean="0">
              <a:latin typeface="Arial Unicode MS"/>
              <a:ea typeface="Tahoma" pitchFamily="34" charset="0"/>
              <a:cs typeface="Arial Unicode MS"/>
            </a:endParaRPr>
          </a:p>
          <a:p>
            <a:pPr defTabSz="990478">
              <a:defRPr/>
            </a:pPr>
            <a:endParaRPr lang="en-US" sz="19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th-TH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71EC-7A65-4D93-AC84-2136007B39D7}" type="slidenum">
              <a:rPr lang="th-TH" smtClean="0"/>
              <a:pPr/>
              <a:t>37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4228349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defTabSz="990478">
              <a:defRPr/>
            </a:pPr>
            <a:r>
              <a:rPr lang="en-US" sz="1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 -home environment </a:t>
            </a:r>
          </a:p>
          <a:p>
            <a:pPr marL="309524" indent="-309524" defTabSz="990478">
              <a:buFont typeface="Arial" panose="020B0604020202020204" pitchFamily="34" charset="0"/>
              <a:buChar char="•"/>
              <a:defRPr/>
            </a:pP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ประเมินสภาพบ้านและสิ่งแวดล้อมที่มีผลต่อการเจ็บป่วย ทีมอาจต้องให้ความสำคัญต่อประเด็นนี้มากในกรณีที่ผู้ป่วยยังพอช่วยเหลือตัวเองได้ อาจต้องประเมินสภาพแวดล้อมที่เป็นอุปสรรคต่อการเคลื่อนไหวอันทำได้จำกัดของผู้ป่วยระยะท้าย และต้องประเมินความเป็นไปได้ในการปรับเปลี่ยนสภาพแวดล้อมนั้นๆ ให้เอื้อต่อการเคลื่อนไหวของผู้ป่วย โดยคำนึงถึงระยะเวลาที่เหลือและสภาพร่างกายของผู้ป่วยร่วมด้วย </a:t>
            </a:r>
            <a:endParaRPr lang="th-TH" sz="19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71429" indent="-371429" defTabSz="990478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จัดที่ให้เป็นสัดส่วน </a:t>
            </a:r>
          </a:p>
          <a:p>
            <a:pPr marL="371429" indent="-371429" defTabSz="990478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มีของใช้จำเป็นวางข้างเตียง</a:t>
            </a:r>
          </a:p>
          <a:p>
            <a:pPr marL="371429" indent="-371429" defTabSz="990478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เตียงมีราวจับเพื่อให้ใช้เหนี่ยวตัว </a:t>
            </a:r>
          </a:p>
          <a:p>
            <a:pPr marL="371429" indent="-371429" defTabSz="990478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มีเครื่องผ่อนแรง รถเข็น ไม้เท้า </a:t>
            </a:r>
          </a:p>
          <a:p>
            <a:pPr marL="371429" indent="-371429" defTabSz="990478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ตำแหน่งของห้องน้ำ/ใช้เก้าอี้นั่งถ่าย</a:t>
            </a:r>
            <a:endParaRPr lang="th-TH" sz="19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09524" indent="-309524" defTabSz="990478">
              <a:buFont typeface="Arial" panose="020B0604020202020204" pitchFamily="34" charset="0"/>
              <a:buChar char="•"/>
              <a:defRPr/>
            </a:pP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สำหรับกรณีที่ประเมินแล้วว่าผู้ป่วยเหลือเวลาไม่มาก ถึงแม้เราอาจไม่ได้ให้ความสำคัญกับการรักษาภาวะติดเชื้อมากนัก แต่ความสะอาดของบริเวณที่ผู้ป่วยอาศัย ก็ยังเป็นประเด็นสำคัญ เพราะสภาพแวดล้อมที่สะอาด อากาศถ่ายเทได้ดี ย่อมช่วยให้ผู้ป่วยรู้สึกสุขสบาย</a:t>
            </a:r>
            <a:endParaRPr lang="th-TH" sz="19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71429" indent="-371429" defTabSz="990478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นอกจากนี้ยังควรคำนึงถึงการมีกิจกรรมทางสังคมร่วมกับครอบครัว เพื่อนบ้าน และเข้าถึงบริการในชุมชนได้</a:t>
            </a:r>
            <a:endParaRPr lang="th-TH" sz="3000" dirty="0" smtClean="0">
              <a:latin typeface="Arial Unicode MS"/>
              <a:ea typeface="Tahoma" pitchFamily="34" charset="0"/>
              <a:cs typeface="Arial Unicode MS"/>
            </a:endParaRPr>
          </a:p>
          <a:p>
            <a:pPr marL="309524" indent="-309524" defTabSz="990478">
              <a:buFont typeface="Arial" panose="020B0604020202020204" pitchFamily="34" charset="0"/>
              <a:buChar char="•"/>
              <a:defRPr/>
            </a:pPr>
            <a:endParaRPr lang="en-US" sz="19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71EC-7A65-4D93-AC84-2136007B39D7}" type="slidenum">
              <a:rPr lang="th-TH" smtClean="0"/>
              <a:pPr/>
              <a:t>38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2671543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defTabSz="990478">
              <a:defRPr/>
            </a:pPr>
            <a:r>
              <a:rPr lang="en-US" sz="1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 -other people </a:t>
            </a:r>
          </a:p>
          <a:p>
            <a:pPr marL="309524" indent="-309524" defTabSz="990478">
              <a:buFont typeface="Arial" panose="020B0604020202020204" pitchFamily="34" charset="0"/>
              <a:buChar char="•"/>
              <a:defRPr/>
            </a:pP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เป็นการประเมินสมาชิกในครอบครัว บทบาทหน้าที่ของแต่ละคน ใครเป็นผู้ดูแลหลัก ใครมีอำนาจในการตัดสินใจแทนผู้ป่วยหากผู้ป่วยอยู่ในภาวะที่ไม่สามารถตัดสินใจเองได้แล้ว และประเมินความถนัดของแต่ละคน ซึ่งอาจช่วยให้ทีมสามารถวางแผนการรักษาได้ง่ายขึ้น เช่น หากผู้ป่วยมีผู้ดูแลที่เป็นบุคลากรสาธารณสุข อาจมีบทบาทอย่างมากที่จะทำให้การให้ยา ปรับการรักษาเป็นไปได้ง่ายขึ้น มีความมั่นใจในการดูแลกันเองมากกว่าครอบครัวทั่วไป ทำให้ทีมอาจไม่ต้องลงเยี่ยมบ้านถี่นัก </a:t>
            </a:r>
            <a:endParaRPr lang="th-TH" sz="19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09524" indent="-309524" defTabSz="990478">
              <a:buFont typeface="Arial" panose="020B0604020202020204" pitchFamily="34" charset="0"/>
              <a:buChar char="•"/>
              <a:defRPr/>
            </a:pP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ประเมินจำนวนสมาชิกที่ร่วมกันดูแลผู้ป่วย ในผู้ป่วยระยะท้าย มักต้องพึ่งผู้ดูแลในทุกๆเรื่อง และต้องการการดูแลอย่างใกล้ชิดมาก หากทั้งครอบครัวมีผู้ดูแลผู้ป่วยอยู่เพียงคนเดียว อาจเกิดภาวะความเครียดในผู้ดูแลได้สูง ซึ่งจะส่งผลกระทบต่อการดูแลผู้ป่วยได้ </a:t>
            </a:r>
            <a:endParaRPr lang="th-TH" sz="19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09524" indent="-309524" defTabSz="990478">
              <a:buFont typeface="Arial" panose="020B0604020202020204" pitchFamily="34" charset="0"/>
              <a:buChar char="•"/>
              <a:defRPr/>
            </a:pPr>
            <a:r>
              <a:rPr lang="th-TH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ประเมิน</a:t>
            </a: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การช่วยเหลือทางสังคม องค์กร/หน่วยงานที่มาช่วยเหลือ  รวมถึงการเข้าถึงความช่วยเหลือในภาวะฉุกเฉิน</a:t>
            </a:r>
            <a:endParaRPr lang="en-US" sz="1900" dirty="0" smtClean="0">
              <a:latin typeface="Arial Unicode MS"/>
              <a:ea typeface="Tahoma" pitchFamily="34" charset="0"/>
              <a:cs typeface="Arial Unicode MS"/>
            </a:endParaRPr>
          </a:p>
          <a:p>
            <a:pPr marL="309524" indent="-309524" defTabSz="990478">
              <a:buFont typeface="Arial" panose="020B0604020202020204" pitchFamily="34" charset="0"/>
              <a:buChar char="•"/>
              <a:defRPr/>
            </a:pPr>
            <a:endParaRPr lang="en-US" sz="19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th-TH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71EC-7A65-4D93-AC84-2136007B39D7}" type="slidenum">
              <a:rPr lang="th-TH" smtClean="0"/>
              <a:pPr/>
              <a:t>39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7699014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 -medication 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ประเมินยาที่ผู้ป่วยใช้อยู่ </a:t>
            </a:r>
            <a:r>
              <a:rPr lang="th-TH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จำนวน ชนิด ขนาดยา </a:t>
            </a: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เนื่องจากผู้ป่วยระยะท้ายแต่ละรายมักมีอาการผิดปกติของร่างกายหลายระบบ จึงต้องอาศัยทีมแพทย์เฉพาะทางเข้ามาร่วมดูแลหลายสาขา แพทย์แต่ละสาขามักจะให้ยาในส่วนของตน ซึ่งบางครั้งอาจซ้ำกันหรืออาจมีผลข้างเคียงเมื่อใช้ร่วมกัน </a:t>
            </a:r>
            <a:endParaRPr lang="th-TH" sz="19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เมื่อลงเยี่ยมบ้าน ต้องตรวจสอบยาที่ผู้ป่วยรับประทานจริงด้วยทุกครั้ง เพื่อดูว่ารับประทานถูกต้อง ครบถ้วน หรือมีปัญหาจากการทานยาหรือไม่ ที่สำคัญควรพิจารณาหยุดยาที่ไม่จำเป็น ได้แก่ วิตามิน อาหารเสริม ยาที่ใช้รักษาภาวะแทรกซ้อนหรือป้องกันโรคเรื้อรัง เช่น ยาลดความดันโลหิต ยาละลายลิ่มเลือด ยาลดกรด ยาลดระดับน้ำตาล เป็นต้น</a:t>
            </a:r>
            <a:endParaRPr lang="th-TH" sz="19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ยาที่จำเป็น เช่น ยาลดอาการปวด คลื่นไส้อาเจียน ยังรับประทานสม่ำเสมอหรือไม่ 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เมื่อถึงเวลาที่ผู้ป่วยไม่สามารถกลืนยาได้แล้ว ควรต้องพิจารณาปรับวิธีการบริหารยา หรือผู้ป่วยที่ใช้ยาฉีดใต้ผิวหนังอยู่แล้ว ก็ต้องดูว่าญาติสามารถใช้อุปกรณ์ได้ถูกต้องหรือไม่ มีปัญหาอะไรบ้าง และยาที่ได้สามารถบรรเทาอาการได้ดีแล้วหรือยัง ทั้งนี้เพื่อเป็นข้อมูลในการปรับการรักษาต่อไป โดยควรยืนยันกับผู้ดูแลว่ายา</a:t>
            </a:r>
            <a:r>
              <a:rPr lang="en-US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opioids </a:t>
            </a: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ที่ให้ไม่ได้ทำให้ผู้ป่วยหยุดหายใจหรือเร่งให้ผู้ป่วยจากไปเร็วขึ้น </a:t>
            </a:r>
            <a:endParaRPr lang="th-TH" sz="19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09524" indent="-309524" defTabSz="990478">
              <a:buFont typeface="Arial" panose="020B0604020202020204" pitchFamily="34" charset="0"/>
              <a:buChar char="•"/>
              <a:defRPr/>
            </a:pPr>
            <a:r>
              <a:rPr lang="th-TH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ช่วยประเมิน</a:t>
            </a: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การรักษาทางเลือกที่ผู้ป่วยใช้อยู่ ถ้าประเมินพบว่าเป็นสมุนไพรไม่เป็นอันตรายอะไร แนะนำให้ต่อได้ แต่ถ้าไม่แน่ชัดควรให้ข้อมูลตรงจริง แจ้งข้อดี ข้อเสีย เพื่อให้ผู้ป่วยและครอบครัวเลือกตัดสินใจในการับประทานต่อหรือพิจารณายุติการับประทาน 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endParaRPr lang="th-TH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71EC-7A65-4D93-AC84-2136007B39D7}" type="slidenum">
              <a:rPr lang="th-TH" smtClean="0"/>
              <a:pPr/>
              <a:t>40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2831013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ตารางในการบันทึกยาที่บ้าน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ในการบบันทึกรายการยา</a:t>
            </a:r>
            <a:r>
              <a:rPr lang="th-TH" b="0" baseline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ควรใช้</a:t>
            </a:r>
            <a:r>
              <a:rPr lang="th-TH" b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ภาษาที่ผู้ป่วยและดูแลเข้าใจ โดยควรมีรายละเอียดชนิดยา ลักษณะเม็ดยา</a:t>
            </a:r>
            <a:r>
              <a:rPr lang="th-TH" b="0" baseline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ขนาดยา ระบุเวลาในการให้ยาที่ชัดเจน ระบุด้วยว่ายาช่วยบรรเทาอาการอะไร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b="0" baseline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ยาชนิดใดที่สามารถให้ได้เพิ่มอีกเมื่อมีอาการระหว่างวัน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b="0" baseline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สอนวิธีการจดบันทึกอาการผิดปกติ และบันทึกจำนวนครั้งและเวลาที่ให้ยาระหว่างวัน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b="0" baseline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ผู้ป่วยและครอบครัวสามารถโทรปรึกษาได้เมื่อมีปัญหาการบริหารยาหรือเมื่อเกิดภาวะฉุกเฉิน</a:t>
            </a:r>
            <a:endParaRPr lang="th-TH" b="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th-TH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71EC-7A65-4D93-AC84-2136007B39D7}" type="slidenum">
              <a:rPr lang="th-TH" smtClean="0"/>
              <a:pPr/>
              <a:t>41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286242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9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การวางแผนจำหน่ายผู้ป่วยระยะท้าย</a:t>
            </a:r>
          </a:p>
          <a:p>
            <a:pPr>
              <a:lnSpc>
                <a:spcPct val="120000"/>
              </a:lnSpc>
            </a:pPr>
            <a:r>
              <a:rPr lang="th-TH" sz="1900" b="1" dirty="0" smtClean="0">
                <a:latin typeface="Arial Unicode MS"/>
                <a:ea typeface="Tahoma" pitchFamily="34" charset="0"/>
                <a:cs typeface="Arial Unicode MS"/>
              </a:rPr>
              <a:t>ผู้ป่วยระยะท้าย</a:t>
            </a:r>
            <a:r>
              <a:rPr lang="en-US" sz="1900" b="1" dirty="0" smtClean="0">
                <a:latin typeface="Arial Unicode MS"/>
                <a:ea typeface="Tahoma" pitchFamily="34" charset="0"/>
                <a:cs typeface="Arial Unicode MS"/>
              </a:rPr>
              <a:t> PPS ≥ 40% (</a:t>
            </a:r>
            <a:r>
              <a:rPr lang="th-TH" sz="1900" b="1" dirty="0" smtClean="0">
                <a:latin typeface="Arial Unicode MS"/>
                <a:ea typeface="Tahoma" pitchFamily="34" charset="0"/>
                <a:cs typeface="Arial Unicode MS"/>
              </a:rPr>
              <a:t>ช่วยเหลือตัวเองในการทำกิจกรรมต่างๆได้บนเตียง</a:t>
            </a:r>
            <a:r>
              <a:rPr lang="en-US" sz="1900" b="1" dirty="0" smtClean="0">
                <a:latin typeface="Arial Unicode MS"/>
                <a:ea typeface="Tahoma" pitchFamily="34" charset="0"/>
                <a:cs typeface="Arial Unicode MS"/>
              </a:rPr>
              <a:t>)</a:t>
            </a:r>
            <a:r>
              <a:rPr lang="en-US" sz="1900" dirty="0" smtClean="0">
                <a:latin typeface="Arial Unicode MS"/>
                <a:ea typeface="Tahoma" pitchFamily="34" charset="0"/>
                <a:cs typeface="Arial Unicode MS"/>
              </a:rPr>
              <a:t/>
            </a:r>
            <a:br>
              <a:rPr lang="en-US" sz="1900" dirty="0" smtClean="0">
                <a:latin typeface="Arial Unicode MS"/>
                <a:ea typeface="Tahoma" pitchFamily="34" charset="0"/>
                <a:cs typeface="Arial Unicode MS"/>
              </a:rPr>
            </a:br>
            <a:r>
              <a:rPr lang="en-US" sz="1900" dirty="0" smtClean="0">
                <a:latin typeface="Arial Unicode MS"/>
                <a:ea typeface="Tahoma" pitchFamily="34" charset="0"/>
                <a:cs typeface="Arial Unicode MS"/>
              </a:rPr>
              <a:t>- </a:t>
            </a: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มีเป้าหมายในการวางแผนจำหน่ายกลับบ้านได้อย่างไร้รอยต่อ </a:t>
            </a:r>
            <a:r>
              <a:rPr lang="en-US" sz="1900" b="1" dirty="0" smtClean="0">
                <a:latin typeface="Arial Unicode MS"/>
                <a:ea typeface="Tahoma" pitchFamily="34" charset="0"/>
                <a:cs typeface="Arial Unicode MS"/>
              </a:rPr>
              <a:t/>
            </a:r>
            <a:br>
              <a:rPr lang="en-US" sz="1900" b="1" dirty="0" smtClean="0">
                <a:latin typeface="Arial Unicode MS"/>
                <a:ea typeface="Tahoma" pitchFamily="34" charset="0"/>
                <a:cs typeface="Arial Unicode MS"/>
              </a:rPr>
            </a:br>
            <a:r>
              <a:rPr lang="en-US" sz="1900" b="1" dirty="0" smtClean="0">
                <a:latin typeface="Arial Unicode MS"/>
                <a:ea typeface="Tahoma" pitchFamily="34" charset="0"/>
                <a:cs typeface="Arial Unicode MS"/>
              </a:rPr>
              <a:t>- </a:t>
            </a: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สามารถกลับมาเข้ารับการรักษาในโรงพยาบาลได้เมื่อเกิดภาวะ </a:t>
            </a:r>
            <a:r>
              <a:rPr lang="en-US" sz="1900" dirty="0" smtClean="0">
                <a:latin typeface="Arial Unicode MS"/>
                <a:ea typeface="Tahoma" pitchFamily="34" charset="0"/>
                <a:cs typeface="Arial Unicode MS"/>
              </a:rPr>
              <a:t>palliative care emergency </a:t>
            </a:r>
          </a:p>
          <a:p>
            <a:pPr>
              <a:lnSpc>
                <a:spcPct val="120000"/>
              </a:lnSpc>
            </a:pPr>
            <a:r>
              <a:rPr lang="th-TH" sz="1900" b="1" dirty="0" smtClean="0">
                <a:latin typeface="Arial Unicode MS"/>
                <a:ea typeface="Tahoma" pitchFamily="34" charset="0"/>
                <a:cs typeface="Arial Unicode MS"/>
              </a:rPr>
              <a:t>ผู้ป่วยระยะท้ายใกล้เสียชีวิต  </a:t>
            </a:r>
            <a:r>
              <a:rPr lang="en-US" sz="1900" b="1" dirty="0" smtClean="0">
                <a:latin typeface="Arial Unicode MS"/>
                <a:ea typeface="Tahoma" pitchFamily="34" charset="0"/>
                <a:cs typeface="Arial Unicode MS"/>
              </a:rPr>
              <a:t>PPS &lt; 40% </a:t>
            </a:r>
            <a:r>
              <a:rPr lang="th-TH" sz="1900" b="1" dirty="0" smtClean="0">
                <a:latin typeface="Arial Unicode MS"/>
                <a:ea typeface="Tahoma" pitchFamily="34" charset="0"/>
                <a:cs typeface="Arial Unicode MS"/>
              </a:rPr>
              <a:t>ผู้ป่วยติดเตียงต้องการการดูแลช่วยเหลือทั้งหมด เกือบตลอดเวลา</a:t>
            </a:r>
            <a:r>
              <a:rPr lang="en-US" sz="1900" dirty="0" smtClean="0">
                <a:latin typeface="Arial Unicode MS"/>
                <a:ea typeface="Tahoma" pitchFamily="34" charset="0"/>
                <a:cs typeface="Arial Unicode MS"/>
              </a:rPr>
              <a:t/>
            </a:r>
            <a:br>
              <a:rPr lang="en-US" sz="1900" dirty="0" smtClean="0">
                <a:latin typeface="Arial Unicode MS"/>
                <a:ea typeface="Tahoma" pitchFamily="34" charset="0"/>
                <a:cs typeface="Arial Unicode MS"/>
              </a:rPr>
            </a:br>
            <a:r>
              <a:rPr lang="en-US" sz="1900" dirty="0" smtClean="0">
                <a:latin typeface="Arial Unicode MS"/>
                <a:ea typeface="Tahoma" pitchFamily="34" charset="0"/>
                <a:cs typeface="Arial Unicode MS"/>
              </a:rPr>
              <a:t>- </a:t>
            </a: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ดูแลเพื่อป้องกันการ </a:t>
            </a:r>
            <a:r>
              <a:rPr lang="en-US" sz="1900" dirty="0" smtClean="0">
                <a:latin typeface="Arial Unicode MS"/>
                <a:ea typeface="Tahoma" pitchFamily="34" charset="0"/>
                <a:cs typeface="Arial Unicode MS"/>
              </a:rPr>
              <a:t>re-admission </a:t>
            </a:r>
            <a:r>
              <a:rPr lang="en-US" sz="1900" b="1" dirty="0" smtClean="0">
                <a:latin typeface="Arial Unicode MS"/>
                <a:ea typeface="Tahoma" pitchFamily="34" charset="0"/>
                <a:cs typeface="Arial Unicode MS"/>
              </a:rPr>
              <a:t/>
            </a:r>
            <a:br>
              <a:rPr lang="en-US" sz="1900" b="1" dirty="0" smtClean="0">
                <a:latin typeface="Arial Unicode MS"/>
                <a:ea typeface="Tahoma" pitchFamily="34" charset="0"/>
                <a:cs typeface="Arial Unicode MS"/>
              </a:rPr>
            </a:br>
            <a:r>
              <a:rPr lang="en-US" sz="1900" b="1" dirty="0" smtClean="0">
                <a:latin typeface="Arial Unicode MS"/>
                <a:ea typeface="Tahoma" pitchFamily="34" charset="0"/>
                <a:cs typeface="Arial Unicode MS"/>
              </a:rPr>
              <a:t>- </a:t>
            </a: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จำหน่ายกลับบ้านให้สามารถเสียชีวิตอย่างสงบที่บ้านตามความต้องการ</a:t>
            </a:r>
            <a:endParaRPr lang="en-US" sz="1900" dirty="0" smtClean="0">
              <a:latin typeface="Arial Unicode MS"/>
              <a:ea typeface="Tahoma" pitchFamily="34" charset="0"/>
              <a:cs typeface="Arial Unicode MS"/>
            </a:endParaRPr>
          </a:p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71EC-7A65-4D93-AC84-2136007B39D7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2277476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 - examination </a:t>
            </a:r>
            <a:endParaRPr lang="th-TH" sz="19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09524" indent="-309524" defTabSz="990478">
              <a:buFont typeface="Arial" panose="020B0604020202020204" pitchFamily="34" charset="0"/>
              <a:buChar char="•"/>
              <a:defRPr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ประเมินสมรรถนะ</a:t>
            </a:r>
            <a:r>
              <a:rPr lang="en-US" sz="1900" dirty="0" smtClean="0">
                <a:latin typeface="Arial Unicode MS"/>
                <a:ea typeface="Tahoma" pitchFamily="34" charset="0"/>
                <a:cs typeface="Arial Unicode MS"/>
              </a:rPr>
              <a:t> PPS</a:t>
            </a: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 สัญญาณชีพ และระดับความปวด</a:t>
            </a:r>
            <a:endParaRPr lang="en-US" sz="1900" dirty="0" smtClean="0">
              <a:latin typeface="Arial Unicode MS"/>
              <a:ea typeface="Tahoma" pitchFamily="34" charset="0"/>
              <a:cs typeface="Arial Unicode MS"/>
            </a:endParaRP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การซักประวัติ ตรวจร่างกายผู้ป่วย วัดสัญญาณชีพและประเมินอาการที่ทำให้ผู้ป่วยไม่สุขสบาย พยายามหาสาเหตุและแก้ไขเหตุที่แก้ได้ แต่ในขณะเดียวกันก็ต้องหลีกเลี่ยงหัตถการหรือการส่งตรวจทางห้องปฏิบัติการที่สร้างความเจ็บปวดให้ผู้ป่วยโดยที่ไม่เกิดประโยชน์ในแง่ของการบรรเทาอาการทุกข์ทรมานต่างๆ ทั้งนี้ต้องขึ้นอยู่กับสภาพร่างกายผู้ป่วย เป้าหมายและความคาดหวังในการรักษาของผู้ป่วยและครอบครัวด้วย  </a:t>
            </a:r>
            <a:endParaRPr lang="th-TH" sz="19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การตรวจร่างกายเพื่อประเมินสุขอนามัยโดยทั่วไป อันประกอบด้วย ความสะอาดของช่องปาก รูทวารต่างๆ โดยเฉพาะกรณีที่ต้องใส่สายยางใดๆก็ตาม ความสะอาดของเนื้อตัว</a:t>
            </a:r>
            <a:r>
              <a:rPr lang="en-US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</a:t>
            </a: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แผลกดทับ ล้วนมีความสำคัญอย่างมากสำหรับผู้ป่วยระยะท้าย หากผู้ป่วยอยู่ในสภาพสะอาดสะอ้าน ย่อมเกิดความรู้สึกสุขสบาย ลดความทุกข์ทรมานไปได้มาก</a:t>
            </a:r>
            <a:endParaRPr lang="th-TH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71EC-7A65-4D93-AC84-2136007B39D7}" type="slidenum">
              <a:rPr lang="th-TH" smtClean="0"/>
              <a:pPr/>
              <a:t>42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6008754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r>
              <a:rPr lang="en-US" sz="1900" b="1" dirty="0" smtClean="0"/>
              <a:t>S-safety</a:t>
            </a:r>
          </a:p>
          <a:p>
            <a:pPr marL="309524" indent="-309524" defTabSz="990478">
              <a:buFont typeface="Arial" panose="020B0604020202020204" pitchFamily="34" charset="0"/>
              <a:buChar char="•"/>
              <a:defRPr/>
            </a:pP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ประเมิน</a:t>
            </a:r>
            <a:r>
              <a:rPr lang="th-TH" dirty="0" smtClean="0">
                <a:latin typeface="Arial Unicode MS"/>
                <a:ea typeface="Tahoma" pitchFamily="34" charset="0"/>
                <a:cs typeface="Arial Unicode MS"/>
              </a:rPr>
              <a:t>ความสะดวกสบาย</a:t>
            </a:r>
            <a:r>
              <a:rPr lang="th-TH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ความปลอดภัยในบ้าน </a:t>
            </a:r>
            <a:r>
              <a:rPr lang="th-TH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การเข้าห้องน้ำ</a:t>
            </a: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ซึ่งอาจมีความสำคัญในกรณีที่ผู้ป่วยยังพอเคลื่อนไหวหรือช่วยเหลือตนเองได้ </a:t>
            </a:r>
            <a:endParaRPr lang="th-TH" sz="19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09524" indent="-309524" defTabSz="990478">
              <a:buFont typeface="Arial" panose="020B0604020202020204" pitchFamily="34" charset="0"/>
              <a:buChar char="•"/>
              <a:defRPr/>
            </a:pPr>
            <a:r>
              <a:rPr lang="th-TH" dirty="0" smtClean="0">
                <a:latin typeface="Arial Unicode MS"/>
                <a:ea typeface="Tahoma" pitchFamily="34" charset="0"/>
                <a:cs typeface="Arial Unicode MS"/>
              </a:rPr>
              <a:t>ประเมินความปลอดภัยของอุปกรณ์ต่างๆที่ใช้ เช่น ออกซิเจน</a:t>
            </a:r>
            <a:endParaRPr lang="th-TH" sz="19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09524" indent="-309524" defTabSz="990478">
              <a:buFont typeface="Arial" panose="020B0604020202020204" pitchFamily="34" charset="0"/>
              <a:buChar char="•"/>
              <a:defRPr/>
            </a:pP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หากผู้ป่วยไม่รู้สึกตัวต้องนอนบนเตียง และมีภาวะสับสน อาจต้องประเมินความเสี่ยงต่อการพลัดตกหกล้มหรือการตกเตียงด้วย</a:t>
            </a:r>
            <a:endParaRPr lang="th-TH" sz="19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09524" indent="-309524" defTabSz="990478">
              <a:buFont typeface="Arial" panose="020B0604020202020204" pitchFamily="34" charset="0"/>
              <a:buChar char="•"/>
              <a:defRPr/>
            </a:pP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การประเมินความปลอดภัยยังรวมไปถึงช่องทางการขอความช่วยเหลือกรณีฉุกเฉินด้วย</a:t>
            </a:r>
            <a:r>
              <a:rPr lang="th-TH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ควรมี</a:t>
            </a:r>
            <a:r>
              <a:rPr lang="th-TH" dirty="0" smtClean="0">
                <a:latin typeface="Arial Unicode MS"/>
                <a:ea typeface="Tahoma" pitchFamily="34" charset="0"/>
                <a:cs typeface="Arial Unicode MS"/>
              </a:rPr>
              <a:t>เบอร์โทรติดต่อทีมสุขภาพ</a:t>
            </a:r>
            <a:r>
              <a:rPr lang="th-TH" baseline="0" dirty="0" smtClean="0">
                <a:latin typeface="Arial Unicode MS"/>
                <a:ea typeface="Tahoma" pitchFamily="34" charset="0"/>
                <a:cs typeface="Arial Unicode MS"/>
              </a:rPr>
              <a:t> </a:t>
            </a:r>
            <a:r>
              <a:rPr lang="th-TH" dirty="0" smtClean="0">
                <a:latin typeface="Arial Unicode MS"/>
                <a:ea typeface="Tahoma" pitchFamily="34" charset="0"/>
                <a:cs typeface="Arial Unicode MS"/>
              </a:rPr>
              <a:t>เบอร์โทรฉุกเฉิน</a:t>
            </a:r>
          </a:p>
          <a:p>
            <a:pPr marL="309524" indent="-309524" defTabSz="990478">
              <a:buFont typeface="Arial" panose="020B0604020202020204" pitchFamily="34" charset="0"/>
              <a:buChar char="•"/>
              <a:defRPr/>
            </a:pPr>
            <a:endParaRPr lang="en-US" sz="19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th-TH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71EC-7A65-4D93-AC84-2136007B39D7}" type="slidenum">
              <a:rPr lang="th-TH" smtClean="0"/>
              <a:pPr/>
              <a:t>43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417872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defTabSz="990478">
              <a:defRPr/>
            </a:pPr>
            <a:r>
              <a:rPr lang="en-US" sz="1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S- spiritual health </a:t>
            </a:r>
          </a:p>
          <a:p>
            <a:pPr marL="309524" indent="-309524" defTabSz="990478">
              <a:buFont typeface="Arial" panose="020B0604020202020204" pitchFamily="34" charset="0"/>
              <a:buChar char="•"/>
              <a:defRPr/>
            </a:pP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ประเมินที่ได้จาก</a:t>
            </a: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ความรักความอบอุ่นในครอบครัว </a:t>
            </a:r>
          </a:p>
          <a:p>
            <a:pPr marL="309524" indent="-309524" defTabSz="990478">
              <a:buFont typeface="Arial" panose="020B0604020202020204" pitchFamily="34" charset="0"/>
              <a:buChar char="•"/>
              <a:defRPr/>
            </a:pP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การสังเกตรูป</a:t>
            </a:r>
            <a:r>
              <a:rPr lang="en-US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</a:t>
            </a: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สัญลักษณ์ทางศาสนาในบ้านผู้ป่วยร่วมกับการซักถามเกี่ยวกับความเชื่อหรือสิ่งที่มีความสำคัญทางใจต่อผู้ป่วย ซึ่งมีความสำคัญอย่างมากในช่วงที่ผู้ป่วยมีอาการทรุดลง ผู้ป่วยและญาติมองเห็นความเปลี่ยนแปลงชัดเจน อาจเกิดความกังวลและกลัว</a:t>
            </a:r>
            <a:endParaRPr lang="th-TH" sz="19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09524" indent="-309524" defTabSz="990478">
              <a:buFont typeface="Arial" panose="020B0604020202020204" pitchFamily="34" charset="0"/>
              <a:buChar char="•"/>
              <a:defRPr/>
            </a:pP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ทีมสุขภาพโดยเฉพาะนักสังคมสงเคราะห์ อาจมีบทบาทอย่างมากในการช่วยหาสิ่งที่จะทำให้ผู้ป่วยและครอบครัวบรรเทาความกังวล รู้สึกสบายใจมากขึ้น </a:t>
            </a:r>
            <a:r>
              <a:rPr lang="th-TH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ช่วยเตรียมตัวในการเผชิญกับความตายที่กำลังจะมาถึง </a:t>
            </a: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เช่น</a:t>
            </a:r>
            <a:r>
              <a:rPr lang="th-TH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ในครอบครัวที่นับถือพุทธศาสนา การทำบุญ ขออโหสิกรรม อาจช่วยปลดเปลื้องความทุกข์ใจรู้สึกมีที่ยึดเหนี่ยว หรือช่วยละคลายสิ่งที่ยังติดค้างให้ผู้ป่วยและญาติได้</a:t>
            </a:r>
            <a:endParaRPr lang="en-US" sz="19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71EC-7A65-4D93-AC84-2136007B39D7}" type="slidenum">
              <a:rPr lang="th-TH" smtClean="0"/>
              <a:pPr/>
              <a:t>44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6656984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 – service/social support 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ประเมินว่ามีองค์กรหรือแหล่งใดบ้างที่สามารถให้ความช่วยเหลือผู้ป่วยและครอบครัวได้ มีความสำคัญอย่างมากโดยเฉพาะในกรณีที่ผู้ป่วยมีผู้ดูแลเพียงคนเดียว </a:t>
            </a:r>
            <a:endParaRPr lang="th-TH" sz="19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ประเมิน</a:t>
            </a: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มีปัญหาทางเศรษฐกิจ การคมนาคมลำบาก อาจต้องพึ่งพาสถานีอนามัย อาสาสมัครหมู่บ้าน </a:t>
            </a:r>
            <a:r>
              <a:rPr lang="en-US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อสม</a:t>
            </a:r>
            <a:r>
              <a:rPr lang="en-US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 </a:t>
            </a: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ผู้นำชุมชน </a:t>
            </a:r>
            <a:r>
              <a:rPr lang="th-TH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องค์กรการกุศลต่างๆ </a:t>
            </a: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เพื่อเป็นคนประสานให้ความช่วยเหลือ </a:t>
            </a:r>
            <a:endParaRPr lang="th-TH" sz="19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เมื่อทีมพบแหล่ง</a:t>
            </a:r>
            <a:r>
              <a:rPr lang="en-US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/</a:t>
            </a: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เครือข่ายให้ความช่วยเหลือแล้ว ควรต้องมีการสื่อสารข้อมูลให้เครือข่ายเข้าใจตรงกันเพื่อเข้าร่วมดูแลอย่างมีประสิทธิภาพ</a:t>
            </a:r>
            <a:endParaRPr lang="th-TH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71EC-7A65-4D93-AC84-2136007B39D7}" type="slidenum">
              <a:rPr lang="th-TH" smtClean="0"/>
              <a:pPr/>
              <a:t>45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2310221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defTabSz="990478">
              <a:defRPr/>
            </a:pPr>
            <a:r>
              <a:rPr lang="hi-IN" sz="19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ขั้นตอนหลังการเยี่ยมบ้าน</a:t>
            </a:r>
            <a:endParaRPr lang="en-US" sz="19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ควรมีการประชุมหารือร่วมกันเพื่อให้ได้ข้อมูลครบถ้วนทุกแง่มุม เนื่องจากในทีมสหสาขาวิชาชีพ ย่อมมีมุมมองที่ละเอียดแตกต่างกัน เช่น แพทย์ย่อมได้ข้อมูลละเอียดในแง่ของตัวโรค อาการต่างๆที่รบกวนผู้ป่วย พยาบาลย่อมมีรายละเอียดในแง่ของวิธีการดูแล วิธีให้ยาหรือการพยาบาลจากญาติผู้ป่วย นักสังคมสงเคราะห์ย่อมมีข้อมูลเกี่ยวกับสภาพแวดล้อม สภาพสังคมและเศรษฐกิจที่ส่งผลกระทบต่อตัวผู้ป่วย เป็นต้น  การแลกเปลี่ยนมุมมองซึ่งกันและกันย่อมนำมาซึ่งความเข้าใจในตัวผู้ป่วยที่ร่วมดูแล และมองเห็นปัญหาทั้งหมดที่เกิดกับผู้ป่วยและครอบครัวในขณะนั้นๆ</a:t>
            </a:r>
            <a:endParaRPr lang="th-TH" sz="19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09524" indent="-309524" defTabSz="990478">
              <a:buFont typeface="Arial" panose="020B0604020202020204" pitchFamily="34" charset="0"/>
              <a:buChar char="•"/>
              <a:defRPr/>
            </a:pP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สรุปผล</a:t>
            </a:r>
            <a:r>
              <a:rPr lang="th-TH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การเยี่ยมบ้าน</a:t>
            </a: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หลังจากที่ทีมสุขภาพได้ร่วมกันประเมินผู้ป่วย ครอบครัว สภาพแวดล้อม ของผู้ป่วย</a:t>
            </a:r>
            <a:endParaRPr lang="th-TH" sz="19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วางแผนการรักษาร่วมกันและแยกย้ายกันดำเนินการตามแผนการรักษา ซึ่งอาจต้องมีขั้นตอนที่ต้องกระทำในโรงพยาบาล เช่น ขอคำปรึกษาเพิ่มเติมจากแพทย์เฉพาะทาง เบิกยาเพิ่ม ผสมยาให้ญาตินำกลับไปให้ผู้ป่วยต่อ เบิกกายอุปกรณ์เพื่อช่วยในการดำรงชีวิตประจำวันของผู้ป่วย เป็นต้น ซึ่งหลังจากที่ดำเนินการตามแผนที่เปลี่ยนแปลงไปแล้ว ควรบันทึกในสมุดประจำตัวผู้ป่วย แฟ้มเยี่ยมบ้าน หรือเวชระเบียนด้วยทุกครั้งเพื่อง่ายต่อการติดตามหากทีมสุขภาพอื่นจะเข้ามาร่วมดูแลหรือรับช่วงต่อ และเพื่อให้เกิดความต่อเนื่องและความเข้าใจที่ตรงกันระหว่างทีมสุขภาพ</a:t>
            </a:r>
            <a:endParaRPr lang="th-TH" sz="19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09524" indent="-309524" defTabSz="990478">
              <a:buFont typeface="Arial" panose="020B0604020202020204" pitchFamily="34" charset="0"/>
              <a:buChar char="•"/>
              <a:defRPr/>
            </a:pPr>
            <a:r>
              <a:rPr lang="th-TH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ประชุมครอบครัว</a:t>
            </a: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เพื่อสื่อสารแผนการดูแล</a:t>
            </a:r>
            <a:endParaRPr lang="th-TH" sz="19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กำหนดวันนัดติดตาม เนื่องจากในผู้ป่วยระยะท้ายนั้น มักเหลือระยะเวลาไม่มาก การนัดติดตามอาการด้วยเวลาเป็นเดือนเหมือนอย่างการเยี่ยมบ้านทั่วไปอาจไม่สามารถทำได้ ดังนั้นการนัดติดตามจะต้องเปลี่ยนแปลงไปตามอาการและตามพยากรณ์ระยะเวลาที่เหลืออยู่ของผู้ป่วย ซึ่งมักจะคาดได้จาก </a:t>
            </a:r>
            <a:r>
              <a:rPr lang="en-US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performance status </a:t>
            </a: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ของผู้ป่วยที่ประเมินได้ขณะนั้นๆ </a:t>
            </a:r>
            <a:endParaRPr lang="th-TH" sz="19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hi-IN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ในรายที่เหลือเวลาไม่มากอาจต้องลงเยี่ยมบ้านอีกในระยะเวลาอันสั้น เป็นวันหรือสัปดาห์ กรณีที่ไม่สามารถลงเยี่ยมบ้านได้ อาจใช้วิธีติดตามอาการทางโทรศัพท์ </a:t>
            </a:r>
            <a:endParaRPr lang="en-US" sz="19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</a:p>
          <a:p>
            <a:r>
              <a:rPr lang="en-US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</a:p>
          <a:p>
            <a:endParaRPr lang="th-TH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71EC-7A65-4D93-AC84-2136007B39D7}" type="slidenum">
              <a:rPr lang="th-TH" smtClean="0"/>
              <a:pPr/>
              <a:t>46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0016522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71EC-7A65-4D93-AC84-2136007B39D7}" type="slidenum">
              <a:rPr lang="th-TH" smtClean="0"/>
              <a:pPr/>
              <a:t>47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1575751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th-TH" sz="19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ประเด็นการแลผู้ป่วยระยะท้ายที่บ้าน</a:t>
            </a:r>
            <a:endParaRPr lang="en-US" sz="1900" b="1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/>
              <a:ea typeface="Tahoma" pitchFamily="34" charset="0"/>
              <a:cs typeface="Arial Unicode MS"/>
            </a:endParaRPr>
          </a:p>
          <a:p>
            <a:pPr marL="309524" indent="-309524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th-TH" sz="1900" b="1" dirty="0" smtClean="0">
                <a:latin typeface="Arial Unicode MS"/>
                <a:ea typeface="Tahoma" pitchFamily="34" charset="0"/>
                <a:cs typeface="Arial Unicode MS"/>
              </a:rPr>
              <a:t>การพยาบาลผู้ป่วยระยะท้ายที่บ้าน</a:t>
            </a:r>
            <a:r>
              <a:rPr lang="en-US" sz="1900" b="1" dirty="0" smtClean="0">
                <a:latin typeface="Arial Unicode MS"/>
                <a:ea typeface="Tahoma" pitchFamily="34" charset="0"/>
                <a:cs typeface="Arial Unicode MS"/>
              </a:rPr>
              <a:t>: </a:t>
            </a: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การดูแลทั่วไป การดูแลช่องปาก ผิวหนัง ระบบขับถ่ายอุจจาระ ปัสสาวะ การจัดการความปวดทั่วไปและในระยะใกล้เสียชีวิต การดูแลที่จำเพาะในระยะท้าย เช่น ภาวะบวมน้ำเหลือง แผลมะเร็ง ภาวะโภชนาการ</a:t>
            </a:r>
            <a:r>
              <a:rPr lang="th-TH" sz="1900" dirty="0" err="1" smtClean="0">
                <a:latin typeface="Arial Unicode MS"/>
                <a:ea typeface="Tahoma" pitchFamily="34" charset="0"/>
                <a:cs typeface="Arial Unicode MS"/>
              </a:rPr>
              <a:t>สำหรับผ็</a:t>
            </a: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ป่วยระยะท้าย</a:t>
            </a:r>
          </a:p>
          <a:p>
            <a:pPr marL="309524" indent="-309524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การบำบัดผสมผสานและการรักษาทางเลือก (</a:t>
            </a:r>
            <a:r>
              <a:rPr lang="en-US" sz="1900" dirty="0" smtClean="0">
                <a:latin typeface="Arial Unicode MS"/>
                <a:ea typeface="Tahoma" pitchFamily="34" charset="0"/>
                <a:cs typeface="Arial Unicode MS"/>
              </a:rPr>
              <a:t>complementary therapy)</a:t>
            </a:r>
            <a:endParaRPr lang="th-TH" sz="1900" dirty="0" smtClean="0">
              <a:latin typeface="Arial Unicode MS"/>
              <a:ea typeface="Tahoma" pitchFamily="34" charset="0"/>
              <a:cs typeface="Arial Unicode MS"/>
            </a:endParaRPr>
          </a:p>
          <a:p>
            <a:pPr marL="309524" indent="-309524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ทีมให้การดูแลที่บ้าน (</a:t>
            </a:r>
            <a:r>
              <a:rPr lang="en-US" sz="1900" dirty="0" smtClean="0">
                <a:latin typeface="Arial Unicode MS"/>
                <a:ea typeface="Tahoma" pitchFamily="34" charset="0"/>
                <a:cs typeface="Arial Unicode MS"/>
              </a:rPr>
              <a:t>home care team)</a:t>
            </a:r>
          </a:p>
          <a:p>
            <a:pPr marL="309524" indent="-309524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 Unicode MS"/>
                <a:ea typeface="Tahoma" pitchFamily="34" charset="0"/>
                <a:cs typeface="Arial Unicode MS"/>
              </a:rPr>
              <a:t>OPD clinics</a:t>
            </a:r>
          </a:p>
          <a:p>
            <a:pPr marL="309524" indent="-309524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Arial Unicode MS"/>
                <a:ea typeface="Tahoma" pitchFamily="34" charset="0"/>
                <a:cs typeface="Arial Unicode MS"/>
              </a:rPr>
              <a:t>Day care</a:t>
            </a:r>
            <a:endParaRPr lang="th-TH" sz="1900" dirty="0" smtClean="0">
              <a:latin typeface="Arial Unicode MS"/>
              <a:ea typeface="Tahoma" pitchFamily="34" charset="0"/>
              <a:cs typeface="Arial Unicode MS"/>
            </a:endParaRPr>
          </a:p>
          <a:p>
            <a:pPr marL="309524" indent="-309524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การสื่อสารและเตรียมแผนการดูแลที่อาจจะเกิดขึ้น (</a:t>
            </a:r>
            <a:r>
              <a:rPr lang="en-US" sz="1900" dirty="0" smtClean="0">
                <a:latin typeface="Arial Unicode MS"/>
                <a:ea typeface="Tahoma" pitchFamily="34" charset="0"/>
                <a:cs typeface="Arial Unicode MS"/>
              </a:rPr>
              <a:t>anticipatory need)</a:t>
            </a:r>
            <a:endParaRPr lang="th-TH" sz="1900" dirty="0" smtClean="0">
              <a:latin typeface="Arial Unicode MS"/>
              <a:ea typeface="Tahoma" pitchFamily="34" charset="0"/>
              <a:cs typeface="Arial Unicode MS"/>
            </a:endParaRPr>
          </a:p>
          <a:p>
            <a:pPr marL="309524" indent="-309524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การดูแลผู้ป่วยและครอบครัวในระยะใกล้เสียชีวิต</a:t>
            </a:r>
          </a:p>
          <a:p>
            <a:pPr marL="309524" indent="-309524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การดูแลผู้ป่วยและครอบครัวภายหลังการสูญเสีย</a:t>
            </a:r>
            <a:endParaRPr lang="en-US" sz="1900" dirty="0" smtClean="0">
              <a:latin typeface="Arial Unicode MS"/>
              <a:ea typeface="Tahoma" pitchFamily="34" charset="0"/>
              <a:cs typeface="Arial Unicode MS"/>
            </a:endParaRPr>
          </a:p>
          <a:p>
            <a:pPr marL="309524" indent="-309524">
              <a:buFont typeface="Arial" panose="020B0604020202020204" pitchFamily="34" charset="0"/>
              <a:buChar char="•"/>
            </a:pP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71EC-7A65-4D93-AC84-2136007B39D7}" type="slidenum">
              <a:rPr lang="th-TH" smtClean="0"/>
              <a:pPr/>
              <a:t>49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0000057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th-TH" b="1" dirty="0" smtClean="0"/>
              <a:t>การดูแลความปวดในระยะใกล้เสียชีวิตที่บ้าน</a:t>
            </a:r>
          </a:p>
          <a:p>
            <a:pPr marL="371429" lvl="1" indent="-371429">
              <a:buFont typeface="Arial"/>
              <a:buChar char="•"/>
            </a:pPr>
            <a:r>
              <a:rPr lang="th-TH" sz="3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พิจารณาปรับเปลี่ยนรูปแบบการให้ยาทาง </a:t>
            </a:r>
            <a:r>
              <a:rPr lang="en-US" sz="3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 </a:t>
            </a:r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โดยใช้เครื่อง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syringe driver </a:t>
            </a:r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และเตรียมยา</a:t>
            </a:r>
            <a:r>
              <a:rPr lang="th-TH" sz="3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ให้ฉีดได้เป็นครั้งคราวเมื่อมีอาการ </a:t>
            </a:r>
          </a:p>
          <a:p>
            <a:pPr marL="371429" lvl="1" indent="-371429">
              <a:buFont typeface="Arial"/>
              <a:buChar char="•"/>
            </a:pPr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เบิกยาฉีดให้ไปใช้ที่บ้าน ประสาน รพสต. ผสมยาให้ผู้ป่วยทุกวันจนกว่าจะเสียชีวิต</a:t>
            </a:r>
          </a:p>
          <a:p>
            <a:pPr marL="371429" lvl="1" indent="-371429">
              <a:buFont typeface="Arial"/>
              <a:buChar char="•"/>
            </a:pPr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กรณีไม่มี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syringe driver </a:t>
            </a:r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อาจพิจารณาให้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MST </a:t>
            </a:r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เหน็บทวารหนักได้ขนาดเดียวกับขนาดรับประทาน แต่ควรจัดการอาการท้องผูกให้ดีก่อน อาจสวนด้วย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unison </a:t>
            </a:r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ก่อนเหน็บยา</a:t>
            </a:r>
            <a:endParaRPr lang="th-TH" sz="1900" dirty="0" smtClean="0"/>
          </a:p>
          <a:p>
            <a:pPr marL="371429" lvl="1" indent="-371429">
              <a:buFont typeface="Arial"/>
              <a:buChar char="•"/>
            </a:pPr>
            <a:r>
              <a:rPr lang="th-TH" sz="3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ประเมิน </a:t>
            </a:r>
            <a:r>
              <a:rPr lang="en-US" sz="3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spiritual pain </a:t>
            </a:r>
            <a:r>
              <a:rPr lang="th-TH" sz="3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ร่วมด้วยเสมอ</a:t>
            </a:r>
            <a:endParaRPr lang="en-US" sz="3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71EC-7A65-4D93-AC84-2136007B39D7}" type="slidenum">
              <a:rPr lang="th-TH" smtClean="0"/>
              <a:pPr/>
              <a:t>50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6694064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9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การดูแลผู้ป่วยในระยะใกล้เสียชีวิต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ประเมินและดูแลอาการไม่สุขสบายทางกาย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ดูแลให้ผู้ป่วยมีจิตใจสงบในช่วงสุดท้ายของชีวิต จัดให้อยู่ในสิ่งแวดล้อมที่สงบเงียบ 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การได้ยินของผู้ป่วยอาจมีจนถึงวาระสุดท้าย จึงควรบอกให้ผู้ป่วยนึกถึงสิ่งยึดเหนี่ยวทางใจหรือสิ่งศักดิ์สิทธิ์ 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สวดมนต์ให้ผู้ป่วยฟังเพื่อบอกทางไปสู่สุคติตามความเชื่อทางศาสนา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ให้ผู้ป่วยได้มีโอกาสกล่าวลาและประกอบพิธีกรรมตามความเชื่อ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71EC-7A65-4D93-AC84-2136007B39D7}" type="slidenum">
              <a:rPr lang="th-TH" smtClean="0"/>
              <a:pPr/>
              <a:t>51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2983549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th-TH" sz="19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การดูแลครอบครัวผู้ป่วยระยะใกล้เสียชีวิต</a:t>
            </a:r>
          </a:p>
          <a:p>
            <a:pPr marL="309524" indent="-30952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สื่อสารให้ทราบว่าเวลานั้นใกล้มาถึงแล้ว เพื่อให้ญาติเตรียมใจรับเหตุการณ์ที่จะเกิดขึ้น</a:t>
            </a:r>
          </a:p>
          <a:p>
            <a:pPr marL="309524" indent="-30952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แสดงท่าทีเป็นมิตร เข้าใจพฤติกรรมของบุคคลในครอบครัวที่แสดงปฏิกิริยาต่อภาวะกำลังสูญเสีย อาจใช้สัมผัสที่อ่อนโยนตามความเหมาะสม</a:t>
            </a:r>
          </a:p>
          <a:p>
            <a:pPr marL="309524" indent="-30952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เปิดโอกาสให้ครอบครัวได้ระบายความรู้สึก แสดงท่าทีเห็นอกเห็นใจรับฟังอย่างสงบ</a:t>
            </a:r>
          </a:p>
          <a:p>
            <a:pPr marL="309524" indent="-30952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อธิบายให้ครอบครัวทราบถึงการดำเนินของโรคโดยสังเขปและการพยากรณ์โรคเพื่อให้ญาติเตรียมใจรับเหตุการณ์ที่จะเกิดขึ้น</a:t>
            </a:r>
          </a:p>
          <a:p>
            <a:pPr marL="309524" indent="-30952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สนับสนุนให้เคารพความปรารถนาที่แท้จริงของผู้ป่วยในการปฏิเสธการรักษาที่ไม่เกิดประโยชน์</a:t>
            </a:r>
          </a:p>
          <a:p>
            <a:pPr marL="309524" indent="-30952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/>
                <a:ea typeface="Tahoma" pitchFamily="34" charset="0"/>
                <a:cs typeface="Arial Unicode MS"/>
              </a:rPr>
              <a:t>ให้ข้อมูล ขั้นตอนการดูแล การจัดการหลังเสียชีวิต และการดูแลหลังการสูญเสีย</a:t>
            </a:r>
          </a:p>
          <a:p>
            <a:pPr>
              <a:lnSpc>
                <a:spcPct val="120000"/>
              </a:lnSpc>
            </a:pPr>
            <a:endParaRPr lang="th-TH" sz="1900" dirty="0" smtClean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ct val="120000"/>
              </a:lnSpc>
            </a:pPr>
            <a:endParaRPr lang="en-US" sz="1900" dirty="0" smtClean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ct val="120000"/>
              </a:lnSpc>
            </a:pPr>
            <a:endParaRPr lang="en-US" sz="1900" dirty="0" smtClean="0">
              <a:latin typeface="Arial Unicode MS"/>
              <a:ea typeface="Tahoma" pitchFamily="34" charset="0"/>
              <a:cs typeface="Arial Unicode MS"/>
            </a:endParaRPr>
          </a:p>
          <a:p>
            <a:pPr lvl="0">
              <a:lnSpc>
                <a:spcPct val="120000"/>
              </a:lnSpc>
            </a:pPr>
            <a:endParaRPr lang="en-US" sz="1900" dirty="0" smtClean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ct val="120000"/>
              </a:lnSpc>
            </a:pPr>
            <a:endParaRPr lang="en-US" sz="1900" dirty="0" smtClean="0">
              <a:latin typeface="Arial Unicode MS"/>
              <a:ea typeface="Tahoma" pitchFamily="34" charset="0"/>
              <a:cs typeface="Arial Unicode MS"/>
            </a:endParaRPr>
          </a:p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71EC-7A65-4D93-AC84-2136007B39D7}" type="slidenum">
              <a:rPr lang="th-TH" smtClean="0"/>
              <a:pPr/>
              <a:t>52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976052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r>
              <a:rPr lang="th-TH" sz="1900" b="1" dirty="0" smtClean="0"/>
              <a:t>การวางแผนจำหน่ายผู้ป่วยระยะท้าย</a:t>
            </a:r>
          </a:p>
          <a:p>
            <a:pPr defTabSz="990478">
              <a:defRPr/>
            </a:pPr>
            <a:r>
              <a:rPr lang="th-TH" sz="1900" dirty="0" smtClean="0"/>
              <a:t>เป็นขั้นตอนที่มีความสำคัญมาก การวางแผนจำหน่ายที่ดีจะช่วยให้การดูแลที่บ้านเป็นไปด้วยความราบรื่น การศึกษาของ </a:t>
            </a:r>
            <a:r>
              <a:rPr lang="en-US" sz="1900" dirty="0" err="1" smtClean="0"/>
              <a:t>Benzar</a:t>
            </a:r>
            <a:r>
              <a:rPr lang="en-US" sz="1900" dirty="0" smtClean="0"/>
              <a:t> </a:t>
            </a:r>
            <a:r>
              <a:rPr lang="th-TH" sz="1900" dirty="0" smtClean="0"/>
              <a:t>และพวก</a:t>
            </a:r>
            <a:r>
              <a:rPr lang="en-US" sz="1900" baseline="30000" dirty="0" smtClean="0"/>
              <a:t>7</a:t>
            </a:r>
            <a:r>
              <a:rPr lang="en-US" sz="1900" dirty="0" smtClean="0"/>
              <a:t> </a:t>
            </a:r>
            <a:r>
              <a:rPr lang="th-TH" sz="1900" dirty="0" smtClean="0"/>
              <a:t>พบว่าปัญหาที่ผู้ป่วยและครอบครัววิตกกังวลเมื่อต้องถูกจำหน่ายออกจากโรงพยาบาล ได้แก่ การขาดการได้รับข้อมูลเรื่องพยากรณ์โรคและการดำเนินโรค</a:t>
            </a:r>
            <a:r>
              <a:rPr lang="th-TH" sz="1900" b="1" dirty="0" smtClean="0"/>
              <a:t> </a:t>
            </a:r>
            <a:r>
              <a:rPr lang="th-TH" sz="1900" dirty="0" smtClean="0"/>
              <a:t>ความวิตกกังวลและการขาดความรู้เรื่องการจัดการอาการ ขาดการให้รายละเอียดวิธีการใช้ยาที่เป็นลายลักษณ์อักษร</a:t>
            </a:r>
            <a:r>
              <a:rPr lang="th-TH" sz="1900" b="1" dirty="0" smtClean="0"/>
              <a:t> </a:t>
            </a:r>
            <a:r>
              <a:rPr lang="th-TH" sz="1900" dirty="0" smtClean="0"/>
              <a:t>และเมื่อมีปัญหาจะขอความช่วยเหลือจากใคร การวางแผนจำหน่ายที่ดีจะช่วยให้ครอบครัวเกิดความมั่นใจในการไปดูแลที่บ้าน</a:t>
            </a:r>
            <a:endParaRPr lang="en-US" sz="1900" dirty="0" smtClean="0"/>
          </a:p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71EC-7A65-4D93-AC84-2136007B39D7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88867310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9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การดูแลหลังเสียชีวิต/ติดตามหลังการสูญเสีย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การออกใบรับรองแพทย์ให้ เพื่อความสะดวกแก่ครอบครัวในการไปแจ้งเสียชีวิต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การอาบน้ำศพการใส่เสื้อผ้าที่เตรียมไว้ การฉีดยาศพ จัดหาโลงศพ และการบรรจุศพ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ให้คำแนะนำกรณีมีการบริจาคร่างกาย 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การเตรียมงานที่วัด พิธีการต่างๆ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การร่วมงานศพตามความเหมาะสม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ประเมินความเสี่ยงต่อการเศร้าโศก/สูญเสีย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โทรศัพท์แสดงความเสียใจ ติดตามเป็นระยะๆ /ส่งการ์ดแสดงความเสียใจ</a:t>
            </a:r>
          </a:p>
          <a:p>
            <a:endParaRPr lang="th-TH" sz="19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71EC-7A65-4D93-AC84-2136007B39D7}" type="slidenum">
              <a:rPr lang="th-TH" smtClean="0"/>
              <a:pPr/>
              <a:t>53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929398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900" b="1" dirty="0" smtClean="0"/>
              <a:t>ขั้นตอนการจำหน่ายผู้ป่วยที่อยู่ในระยะท้าย </a:t>
            </a:r>
          </a:p>
          <a:p>
            <a:r>
              <a:rPr lang="th-TH" sz="1900" dirty="0" smtClean="0"/>
              <a:t>เพื่อให้ผู้ป่วยสามารถจำหน่ายกลับบ้านได้อย่างไร้รอยต่อ ป้องกัน </a:t>
            </a:r>
            <a:r>
              <a:rPr lang="en-US" sz="1900" dirty="0" smtClean="0"/>
              <a:t>re-admission</a:t>
            </a:r>
            <a:r>
              <a:rPr lang="th-TH" sz="1900" dirty="0" smtClean="0"/>
              <a:t> และให้สามารถใช้ชีวิตและเสียชีวิตอย่างสงบที่บ้านตามความต้องการของผู้ป่วยและครอบครัว ต้องมีการวางแผนการจำหน่ายผู้ป่วย โดยมีขั้นตอนดังนี้</a:t>
            </a:r>
          </a:p>
          <a:p>
            <a:pPr marL="371429" indent="-371429">
              <a:buAutoNum type="arabicPeriod"/>
            </a:pPr>
            <a:r>
              <a:rPr lang="th-TH" sz="1900" dirty="0" smtClean="0"/>
              <a:t>การสื่อสารแผนการดูแลล่วงหน้า</a:t>
            </a:r>
          </a:p>
          <a:p>
            <a:pPr marL="371429" indent="-371429">
              <a:buAutoNum type="arabicPeriod"/>
            </a:pPr>
            <a:r>
              <a:rPr lang="th-TH" sz="1900" dirty="0" smtClean="0"/>
              <a:t>การจัดการอาการและการเข้าถึงบริการได้ตลอด </a:t>
            </a:r>
            <a:r>
              <a:rPr lang="en-US" sz="1900" dirty="0" smtClean="0"/>
              <a:t>24 </a:t>
            </a:r>
            <a:r>
              <a:rPr lang="th-TH" sz="1900" dirty="0" smtClean="0"/>
              <a:t>ชั่วโมง</a:t>
            </a:r>
          </a:p>
          <a:p>
            <a:pPr marL="371429" indent="-371429">
              <a:buAutoNum type="arabicPeriod"/>
            </a:pPr>
            <a:r>
              <a:rPr lang="th-TH" sz="1900" dirty="0" smtClean="0"/>
              <a:t>เอกสาร</a:t>
            </a:r>
          </a:p>
          <a:p>
            <a:pPr marL="371429" indent="-371429">
              <a:buAutoNum type="arabicPeriod"/>
            </a:pPr>
            <a:r>
              <a:rPr lang="th-TH" sz="1900" dirty="0" smtClean="0"/>
              <a:t>การดูแลหลังการส่งต่อ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71EC-7A65-4D93-AC84-2136007B39D7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19458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r>
              <a:rPr lang="th-TH" sz="1900" b="1" dirty="0" smtClean="0"/>
              <a:t>ขั้นตอนที่ </a:t>
            </a:r>
            <a:r>
              <a:rPr lang="en-US" sz="1900" b="1" dirty="0" smtClean="0"/>
              <a:t>1</a:t>
            </a:r>
            <a:r>
              <a:rPr lang="th-TH" sz="1900" dirty="0" smtClean="0"/>
              <a:t> </a:t>
            </a:r>
            <a:r>
              <a:rPr lang="th-TH" sz="1900" b="1" dirty="0" smtClean="0"/>
              <a:t>การสื่อสารและการวางแผนการดูแลล่วงหน้า </a:t>
            </a:r>
          </a:p>
          <a:p>
            <a:pPr defTabSz="990478">
              <a:defRPr/>
            </a:pPr>
            <a:r>
              <a:rPr lang="th-TH" sz="1900" dirty="0" smtClean="0"/>
              <a:t>ก่อนการจำหน่ายจำเป็นต้องมั่นใจว่าผู้ป่วยและครอบครัวเข้าใจสภาวะโรค พยากรณ์โรค มีการพูดคุยถึงแผนการจัดการอาการ</a:t>
            </a:r>
            <a:r>
              <a:rPr lang="en-US" sz="1900" dirty="0" smtClean="0"/>
              <a:t>  </a:t>
            </a:r>
            <a:r>
              <a:rPr lang="th-TH" sz="1900" dirty="0" smtClean="0"/>
              <a:t> รวมถึงอาการในระยะสุดท้ายที่อาจที่อาจพบ และแผนการจัดการอาการในระยะสุดท้าย สถานที่อยู่ในระยะสุดท้าย/เสียชีวิต มีการวางแผนล่วงหน้าร่วมกัน รวมถึงการทำ </a:t>
            </a:r>
            <a:r>
              <a:rPr lang="en-US" sz="1900" dirty="0" smtClean="0"/>
              <a:t>advance directives </a:t>
            </a:r>
            <a:r>
              <a:rPr lang="th-TH" sz="1900" dirty="0" smtClean="0"/>
              <a:t>ถ้าผู้ป่วยต้องการ ควรมีการสื่อสารให้ทราบทั่วกันในระหว่างครอบครัว และสื่อสารให้ทีมสุขภาพทุกระดับทราบ </a:t>
            </a:r>
            <a:endParaRPr lang="en-US" sz="1900" dirty="0" smtClean="0"/>
          </a:p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71EC-7A65-4D93-AC84-2136007B39D7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914325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sz="1900" b="1" dirty="0" smtClean="0"/>
              <a:t>ขั้นตอนที่ </a:t>
            </a:r>
            <a:r>
              <a:rPr lang="en-US" sz="1900" b="1" dirty="0" smtClean="0"/>
              <a:t>2 – </a:t>
            </a:r>
            <a:r>
              <a:rPr lang="th-TH" sz="1900" b="1" dirty="0" smtClean="0"/>
              <a:t>การจัดการอาการ และการเข้าถึงบริการตลอด </a:t>
            </a:r>
            <a:r>
              <a:rPr lang="en-US" sz="1900" b="1" dirty="0" smtClean="0"/>
              <a:t>24 </a:t>
            </a:r>
            <a:r>
              <a:rPr lang="th-TH" sz="1900" b="1" dirty="0" smtClean="0"/>
              <a:t>ชั่วโมง </a:t>
            </a:r>
          </a:p>
          <a:p>
            <a:r>
              <a:rPr lang="th-TH" sz="1900" dirty="0" smtClean="0"/>
              <a:t>ขั้นตอนนี้จำเป็นต้องอาศัยการทำงานเป็นทีมร่วมกัน โดยแต่ละวิชาชีพมีหน้าที่ดังนี้</a:t>
            </a:r>
            <a:endParaRPr lang="en-US" sz="1900" dirty="0" smtClean="0"/>
          </a:p>
          <a:p>
            <a:r>
              <a:rPr lang="th-TH" sz="1900" b="1" dirty="0" smtClean="0"/>
              <a:t>แพทย์</a:t>
            </a:r>
            <a:endParaRPr lang="en-US" sz="1900" dirty="0" smtClean="0"/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sz="1900" dirty="0" smtClean="0"/>
              <a:t>การจัดการอาการอย่างมีประสิทธิภาพ และอธิบายให้ผู้ป่วยและครอบครัวทราบแนวทางการดูแลและวิธีจัดการอาการ และการใช้ยาต่างๆ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sz="1900" dirty="0" smtClean="0"/>
              <a:t>ประเมินอุปกรณ์การแพทย์ที่ต้องใช้ </a:t>
            </a:r>
            <a:r>
              <a:rPr lang="en-US" sz="1900" dirty="0" smtClean="0"/>
              <a:t>oxygen, nebulizer, syringe driver</a:t>
            </a:r>
            <a:endParaRPr lang="th-TH" sz="1900" dirty="0" smtClean="0"/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sz="1900" dirty="0" smtClean="0"/>
              <a:t>คาดคะเนชนิดและปริมาณยาที่ต้องจำเป็นต้องใช้ ในกรณีที่ผู้ป่วยกลับไปเสียชีวิตที่บ้านควรมีการวางแผนการบริหารยา โดยเฉพาะวิธีการให้ยาในระยะที่ผู้ป่วยรับประทานยาไม่ได้ เตรียมยาที่ใช้จัดการอาการในระยะใกล้เสียชีวิต ซึ่งมักให้ทางใต้ผิวหนัง </a:t>
            </a:r>
          </a:p>
          <a:p>
            <a:r>
              <a:rPr lang="th-TH" sz="1900" b="1" dirty="0" smtClean="0"/>
              <a:t>เภสัชกร</a:t>
            </a:r>
            <a:endParaRPr lang="en-US" sz="1900" dirty="0" smtClean="0"/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sz="1900" dirty="0" smtClean="0"/>
              <a:t>ตรวจสอบยา ความถูกต้อง ขนาดยาที่ใช้ 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sz="1900" dirty="0" smtClean="0"/>
              <a:t>ถ้าใช้ </a:t>
            </a:r>
            <a:r>
              <a:rPr lang="en-US" sz="1900" dirty="0" smtClean="0"/>
              <a:t>continuous subcutaneous infusion </a:t>
            </a:r>
            <a:r>
              <a:rPr lang="th-TH" sz="1900" dirty="0" smtClean="0"/>
              <a:t>ให้ตรวจสอบความเข้ากันของยา วิธีผสมยา ให้มั่นใจว่าผู้ป่วยสามารถมียาใช้ได้พอเพียงระหว่างคอยเครือข่ายลงเยี่ยมบ้าน</a:t>
            </a:r>
          </a:p>
          <a:p>
            <a:pPr marL="309524" indent="-309524">
              <a:buFont typeface="Arial" panose="020B0604020202020204" pitchFamily="34" charset="0"/>
              <a:buChar char="•"/>
            </a:pPr>
            <a:r>
              <a:rPr lang="th-TH" sz="1900" dirty="0" smtClean="0"/>
              <a:t>ประสานจัดยาที่จำเป็นต้องใช้ กรณีที่ต้องให้ต่อเนื่อง โดยประสานกับโรงพยาบาลส่งเสริมสุขภาพใกล้บ้านผู้ป่วยให้มารับยาและเก็บไว้ที่โรงพยาบาล</a:t>
            </a:r>
            <a:endParaRPr lang="en-US" sz="1900" dirty="0" smtClean="0"/>
          </a:p>
          <a:p>
            <a:endParaRPr lang="en-US" sz="1900" dirty="0" smtClean="0"/>
          </a:p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71EC-7A65-4D93-AC84-2136007B39D7}" type="slidenum">
              <a:rPr lang="th-TH" smtClean="0"/>
              <a:pPr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973851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h-TH" sz="19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คาดหมายอาการที่อาจจะเกิดขึ้นที่บ้านและเตรียมแผนการดูแล</a:t>
            </a:r>
          </a:p>
          <a:p>
            <a:pPr defTabSz="990478">
              <a:defRPr/>
            </a:pPr>
            <a:r>
              <a:rPr lang="th-TH" sz="1900" dirty="0" smtClean="0">
                <a:solidFill>
                  <a:srgbClr val="C00000"/>
                </a:solidFill>
                <a:latin typeface="Arial Unicode MS"/>
                <a:ea typeface="Tahoma" pitchFamily="34" charset="0"/>
                <a:cs typeface="Arial Unicode MS"/>
              </a:rPr>
              <a:t>กรณีเข้าสู่ระยะใกล้เสียชีวิต ผู้ป่วยจะเริ่มอ่อนล้าลง นอนมากขึ้น รับประทานอาหารได้น้อยลงเรื่อย จนในที่สุดจิบได้เฉพาะน้ำ กลืนยาเม็ดไม่ได้ นำไปสู่การเกิดอาการไม่สุขสบายต่างๆตามมาดังนี้ </a:t>
            </a:r>
            <a:endParaRPr lang="th-TH" sz="1900" b="1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/>
              <a:ea typeface="Tahoma" pitchFamily="34" charset="0"/>
              <a:cs typeface="Arial Unicode MS"/>
            </a:endParaRPr>
          </a:p>
          <a:p>
            <a:pPr marL="371429" indent="-371429">
              <a:buAutoNum type="arabicPeriod"/>
            </a:pPr>
            <a:r>
              <a:rPr lang="en-US" sz="1900" dirty="0" smtClean="0">
                <a:solidFill>
                  <a:srgbClr val="C00000"/>
                </a:solidFill>
                <a:latin typeface="Arial Unicode MS"/>
                <a:ea typeface="Tahoma" pitchFamily="34" charset="0"/>
                <a:cs typeface="Arial Unicode MS"/>
              </a:rPr>
              <a:t>Pain and dyspnea </a:t>
            </a:r>
            <a:r>
              <a:rPr lang="th-TH" sz="1900" dirty="0" smtClean="0">
                <a:solidFill>
                  <a:srgbClr val="C00000"/>
                </a:solidFill>
                <a:latin typeface="Arial Unicode MS"/>
                <a:ea typeface="Tahoma" pitchFamily="34" charset="0"/>
                <a:cs typeface="Arial Unicode MS"/>
              </a:rPr>
              <a:t>กรณีมียา </a:t>
            </a:r>
            <a:r>
              <a:rPr lang="en-US" sz="1900" dirty="0" smtClean="0">
                <a:solidFill>
                  <a:srgbClr val="C00000"/>
                </a:solidFill>
                <a:latin typeface="Arial Unicode MS"/>
                <a:ea typeface="Tahoma" pitchFamily="34" charset="0"/>
                <a:cs typeface="Arial Unicode MS"/>
              </a:rPr>
              <a:t>MST </a:t>
            </a:r>
            <a:r>
              <a:rPr lang="th-TH" sz="1900" dirty="0" smtClean="0">
                <a:solidFill>
                  <a:srgbClr val="C00000"/>
                </a:solidFill>
                <a:latin typeface="Arial Unicode MS"/>
                <a:ea typeface="Tahoma" pitchFamily="34" charset="0"/>
                <a:cs typeface="Arial Unicode MS"/>
              </a:rPr>
              <a:t>สามารถปรับเปลี่ยนรูปแบบการให้ยาด้วยวิธีเหน็บทางทวารหนักได้ ในขนาดเดียวกับที่ใช้รับประทาน และใช้ </a:t>
            </a:r>
            <a:r>
              <a:rPr lang="en-US" sz="1900" dirty="0" smtClean="0">
                <a:solidFill>
                  <a:srgbClr val="C00000"/>
                </a:solidFill>
                <a:latin typeface="Arial Unicode MS"/>
                <a:ea typeface="Tahoma" pitchFamily="34" charset="0"/>
                <a:cs typeface="Arial Unicode MS"/>
              </a:rPr>
              <a:t>MO syrup </a:t>
            </a:r>
            <a:r>
              <a:rPr lang="th-TH" sz="1900" dirty="0" smtClean="0">
                <a:solidFill>
                  <a:srgbClr val="C00000"/>
                </a:solidFill>
                <a:latin typeface="Arial Unicode MS"/>
                <a:ea typeface="Tahoma" pitchFamily="34" charset="0"/>
                <a:cs typeface="Arial Unicode MS"/>
              </a:rPr>
              <a:t>หยอดปากสำหรับ </a:t>
            </a:r>
            <a:r>
              <a:rPr lang="en-US" sz="1900" dirty="0" smtClean="0">
                <a:solidFill>
                  <a:srgbClr val="C00000"/>
                </a:solidFill>
                <a:latin typeface="Arial Unicode MS"/>
                <a:ea typeface="Tahoma" pitchFamily="34" charset="0"/>
                <a:cs typeface="Arial Unicode MS"/>
              </a:rPr>
              <a:t>prn</a:t>
            </a:r>
            <a:r>
              <a:rPr lang="en-US" sz="1900" dirty="0" smtClean="0"/>
              <a:t> </a:t>
            </a:r>
            <a:r>
              <a:rPr lang="th-TH" sz="1900" dirty="0" smtClean="0"/>
              <a:t>ถ้าสามารถจัดหายา </a:t>
            </a:r>
            <a:r>
              <a:rPr lang="en-US" sz="1900" dirty="0" smtClean="0"/>
              <a:t>MO injection </a:t>
            </a:r>
            <a:r>
              <a:rPr lang="th-TH" sz="1900" dirty="0" smtClean="0"/>
              <a:t>ได้ ดูแลให้ </a:t>
            </a:r>
            <a:r>
              <a:rPr lang="en-US" sz="1900" dirty="0" smtClean="0"/>
              <a:t>2 mg </a:t>
            </a:r>
            <a:r>
              <a:rPr lang="en-US" sz="1900" dirty="0" err="1" smtClean="0"/>
              <a:t>sc</a:t>
            </a:r>
            <a:r>
              <a:rPr lang="en-US" sz="1900" dirty="0" smtClean="0"/>
              <a:t> prn q 2-4 h </a:t>
            </a:r>
            <a:r>
              <a:rPr lang="th-TH" sz="1900" dirty="0" smtClean="0"/>
              <a:t>ถ้าขอ </a:t>
            </a:r>
            <a:r>
              <a:rPr lang="en-US" sz="1900" dirty="0" smtClean="0"/>
              <a:t>prn ≥3 </a:t>
            </a:r>
            <a:r>
              <a:rPr lang="th-TH" sz="1900" dirty="0" smtClean="0"/>
              <a:t>ครั้งต่อวัน ควรพิจารณาให้ต่อเนื่องโดยใช้เครื่อง </a:t>
            </a:r>
            <a:r>
              <a:rPr lang="en-US" sz="1900" dirty="0" smtClean="0"/>
              <a:t>syringe driver</a:t>
            </a:r>
          </a:p>
          <a:p>
            <a:pPr marL="371429" indent="-371429" defTabSz="990478">
              <a:buFontTx/>
              <a:buAutoNum type="arabicPeriod"/>
              <a:defRPr/>
            </a:pPr>
            <a:r>
              <a:rPr lang="en-US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Agitation/anxiety/panic attack</a:t>
            </a:r>
            <a:r>
              <a:rPr lang="th-TH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จัดการอาการที่บ้านด้วยยา </a:t>
            </a:r>
            <a:r>
              <a:rPr lang="en-US" sz="1900" dirty="0" smtClean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Ativan 0.5-1 mg/tab </a:t>
            </a:r>
            <a:r>
              <a:rPr lang="th-TH" sz="1900" dirty="0" smtClean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ถ้าใช้วิธีอมใต้ลิ้นจะออกฤทธิ์เร็ว </a:t>
            </a:r>
            <a:r>
              <a:rPr lang="en-US" sz="1900" dirty="0" smtClean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5-10  </a:t>
            </a:r>
            <a:r>
              <a:rPr lang="th-TH" sz="1900" dirty="0" smtClean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นาที ถ้ารับประทานจะออกฤทธิ์ช้ากว่าภายใน </a:t>
            </a:r>
            <a:r>
              <a:rPr lang="en-US" sz="1900" dirty="0" smtClean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30  </a:t>
            </a:r>
            <a:r>
              <a:rPr lang="th-TH" sz="1900" dirty="0" smtClean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นาที ถ้า</a:t>
            </a:r>
            <a:r>
              <a:rPr lang="th-TH" sz="1900" dirty="0" smtClean="0"/>
              <a:t>สามารถจัดหายาฉีดได้</a:t>
            </a:r>
            <a:r>
              <a:rPr lang="en-US" sz="1900" dirty="0" smtClean="0"/>
              <a:t> </a:t>
            </a:r>
            <a:r>
              <a:rPr lang="en-US" sz="1900" dirty="0" smtClean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Midazolam 5mg/ml </a:t>
            </a:r>
            <a:r>
              <a:rPr lang="en-US" sz="1900" dirty="0" smtClean="0"/>
              <a:t>2 mg </a:t>
            </a:r>
            <a:r>
              <a:rPr lang="en-US" sz="1900" dirty="0" err="1" smtClean="0"/>
              <a:t>sc</a:t>
            </a:r>
            <a:r>
              <a:rPr lang="en-US" sz="1900" dirty="0" smtClean="0"/>
              <a:t> prn q 2-4 h </a:t>
            </a:r>
            <a:r>
              <a:rPr lang="th-TH" sz="1900" dirty="0" smtClean="0"/>
              <a:t>ถ้าขอ </a:t>
            </a:r>
            <a:r>
              <a:rPr lang="en-US" sz="1900" dirty="0" smtClean="0"/>
              <a:t>prn ≥3 </a:t>
            </a:r>
            <a:r>
              <a:rPr lang="th-TH" sz="1900" dirty="0" smtClean="0"/>
              <a:t>ครั้งต่อวัน ควรพิจารณาให้ต่อเนื่องโดยใช้เครื่อง </a:t>
            </a:r>
            <a:r>
              <a:rPr lang="en-US" sz="1900" dirty="0" smtClean="0"/>
              <a:t>syringe driver (</a:t>
            </a:r>
            <a:r>
              <a:rPr lang="th-TH" sz="1900" dirty="0" smtClean="0"/>
              <a:t>ให้รวมกับ </a:t>
            </a:r>
            <a:r>
              <a:rPr lang="en-US" sz="1900" dirty="0" smtClean="0"/>
              <a:t>MO </a:t>
            </a:r>
            <a:r>
              <a:rPr lang="th-TH" sz="1900" dirty="0" smtClean="0"/>
              <a:t>ได้)</a:t>
            </a:r>
            <a:endParaRPr lang="en-US" sz="1900" dirty="0" smtClean="0"/>
          </a:p>
          <a:p>
            <a:pPr marL="371429" indent="-371429" defTabSz="990478">
              <a:buFontTx/>
              <a:buAutoNum type="arabicPeriod"/>
              <a:defRPr/>
            </a:pPr>
            <a:r>
              <a:rPr lang="en-US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900" dirty="0" smtClean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Respiratory secretions </a:t>
            </a:r>
            <a:r>
              <a:rPr lang="th-TH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ก่อนจำหน่ายควรเตรียมยากลับบ้านไปด้วย </a:t>
            </a:r>
            <a:r>
              <a:rPr lang="en-US" sz="1900" dirty="0" smtClean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1%Atropine eye drop 4 drops SL q 4 h. </a:t>
            </a:r>
            <a:r>
              <a:rPr lang="th-TH" sz="1900" dirty="0" smtClean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ถ้า</a:t>
            </a:r>
            <a:r>
              <a:rPr lang="th-TH" sz="1900" dirty="0" smtClean="0"/>
              <a:t>สามารถจัดหายาฉีดได้</a:t>
            </a:r>
            <a:r>
              <a:rPr lang="en-US" sz="1900" dirty="0" smtClean="0"/>
              <a:t> </a:t>
            </a:r>
            <a:r>
              <a:rPr lang="en-US" sz="1900" dirty="0" smtClean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Atropine 0.4mg/ml </a:t>
            </a:r>
            <a:r>
              <a:rPr lang="th-TH" sz="1900" dirty="0" smtClean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ให้ในขนาด </a:t>
            </a:r>
            <a:r>
              <a:rPr lang="en-US" sz="1900" dirty="0" smtClean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0.4 mg SC q 4 h. </a:t>
            </a:r>
            <a:r>
              <a:rPr lang="th-TH" sz="1900" dirty="0" smtClean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หรือ</a:t>
            </a:r>
            <a:r>
              <a:rPr lang="en-US" sz="1900" dirty="0" smtClean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900" dirty="0" err="1" smtClean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Buscopan</a:t>
            </a:r>
            <a:r>
              <a:rPr lang="en-US" sz="1900" dirty="0" smtClean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20mg/ml </a:t>
            </a:r>
            <a:r>
              <a:rPr lang="th-TH" sz="1900" dirty="0" smtClean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900" dirty="0" smtClean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 mg SC if required up to 6 times in 24 h.</a:t>
            </a:r>
          </a:p>
          <a:p>
            <a:pPr marL="371429" indent="-371429" defTabSz="990478">
              <a:buFontTx/>
              <a:buAutoNum type="arabicPeriod"/>
              <a:defRPr/>
            </a:pPr>
            <a:r>
              <a:rPr lang="en-US" sz="1900" dirty="0" smtClean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NV/ Terminal restlessness:  Haloperidol 5 mg/ml </a:t>
            </a:r>
            <a:r>
              <a:rPr lang="th-TH" sz="1900" dirty="0" smtClean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ให้ในขนาด</a:t>
            </a:r>
            <a:r>
              <a:rPr lang="en-US" sz="1900" dirty="0" smtClean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2.5 mg SC prn.</a:t>
            </a:r>
            <a:r>
              <a:rPr lang="th-TH" sz="1900" dirty="0" smtClean="0"/>
              <a:t> ถ้าขอ </a:t>
            </a:r>
            <a:r>
              <a:rPr lang="en-US" sz="1900" dirty="0" smtClean="0"/>
              <a:t>prn ≥3 </a:t>
            </a:r>
            <a:r>
              <a:rPr lang="th-TH" sz="1900" dirty="0" smtClean="0"/>
              <a:t>ครั้งต่อวัน ควรพิจารณาให้ต่อเนื่องโดยใช้เครื่อง </a:t>
            </a:r>
            <a:r>
              <a:rPr lang="en-US" sz="1900" dirty="0" smtClean="0"/>
              <a:t>syringe driver</a:t>
            </a:r>
            <a:r>
              <a:rPr lang="en-US" sz="1900" dirty="0" smtClean="0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marL="371429" indent="-371429">
              <a:buAutoNum type="arabicPeriod"/>
            </a:pPr>
            <a:r>
              <a:rPr lang="th-TH" sz="1900" dirty="0" smtClean="0"/>
              <a:t> </a:t>
            </a:r>
            <a:r>
              <a:rPr lang="en-US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Urinary retention</a:t>
            </a:r>
            <a:r>
              <a:rPr lang="th-TH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กรณีมีสายสวนปัสสาวะอยู่แล้ว </a:t>
            </a:r>
            <a:r>
              <a:rPr lang="th-TH" sz="1900" dirty="0" smtClean="0"/>
              <a:t>  </a:t>
            </a:r>
            <a:r>
              <a:rPr lang="th-TH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พิจารณาคาสายปัสสาวะไว้จนกว่าจะเสียชีวิต กรณีไม่มีสายสวนปัสสาวะ และประเมินได้ว่าอยู่ในระยะใกล้เสียชีวิต อาจพิจารณาใส่สายสวนปัสสาวะ</a:t>
            </a:r>
            <a:endParaRPr lang="en-US" sz="1900" dirty="0" smtClean="0">
              <a:solidFill>
                <a:srgbClr val="C00000"/>
              </a:solidFill>
              <a:latin typeface="Arial Unicode MS"/>
              <a:ea typeface="Tahoma" pitchFamily="34" charset="0"/>
              <a:cs typeface="Arial Unicode MS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971EC-7A65-4D93-AC84-2136007B39D7}" type="slidenum">
              <a:rPr lang="th-TH" smtClean="0"/>
              <a:pPr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617610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ED8E-F39C-B64A-A98C-54A5DD617AF8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1A02-C397-004F-8C80-434E7F60A9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30" t="10748" r="5454" b="16766"/>
          <a:stretch/>
        </p:blipFill>
        <p:spPr bwMode="auto">
          <a:xfrm>
            <a:off x="3565129" y="1002798"/>
            <a:ext cx="2059121" cy="9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76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ED8E-F39C-B64A-A98C-54A5DD617AF8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1A02-C397-004F-8C80-434E7F60A9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30" t="10748" r="5454" b="16766"/>
          <a:stretch/>
        </p:blipFill>
        <p:spPr bwMode="auto">
          <a:xfrm>
            <a:off x="-22281" y="6256070"/>
            <a:ext cx="1359206" cy="59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0690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ED8E-F39C-B64A-A98C-54A5DD617AF8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1A02-C397-004F-8C80-434E7F60A9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30" t="10748" r="5454" b="16766"/>
          <a:stretch/>
        </p:blipFill>
        <p:spPr bwMode="auto">
          <a:xfrm>
            <a:off x="-22281" y="6256070"/>
            <a:ext cx="1359206" cy="59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4486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ED8E-F39C-B64A-A98C-54A5DD617AF8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1A02-C397-004F-8C80-434E7F60A9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30" t="10748" r="5454" b="16766"/>
          <a:stretch/>
        </p:blipFill>
        <p:spPr bwMode="auto">
          <a:xfrm>
            <a:off x="-22281" y="6256070"/>
            <a:ext cx="1359206" cy="59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6069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ED8E-F39C-B64A-A98C-54A5DD617AF8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1A02-C397-004F-8C80-434E7F60A9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30" t="10748" r="5454" b="16766"/>
          <a:stretch/>
        </p:blipFill>
        <p:spPr bwMode="auto">
          <a:xfrm>
            <a:off x="-22281" y="6256070"/>
            <a:ext cx="1359206" cy="59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1010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ED8E-F39C-B64A-A98C-54A5DD617AF8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1A02-C397-004F-8C80-434E7F60A9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30" t="10748" r="5454" b="16766"/>
          <a:stretch/>
        </p:blipFill>
        <p:spPr bwMode="auto">
          <a:xfrm>
            <a:off x="-22281" y="6256070"/>
            <a:ext cx="1359206" cy="59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903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ED8E-F39C-B64A-A98C-54A5DD617AF8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1A02-C397-004F-8C80-434E7F60A9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30" t="10748" r="5454" b="16766"/>
          <a:stretch/>
        </p:blipFill>
        <p:spPr bwMode="auto">
          <a:xfrm>
            <a:off x="-22281" y="6256070"/>
            <a:ext cx="1359206" cy="59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84922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ED8E-F39C-B64A-A98C-54A5DD617AF8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1A02-C397-004F-8C80-434E7F60A9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30" t="10748" r="5454" b="16766"/>
          <a:stretch/>
        </p:blipFill>
        <p:spPr bwMode="auto">
          <a:xfrm>
            <a:off x="-22281" y="6256070"/>
            <a:ext cx="1359206" cy="59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61047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ED8E-F39C-B64A-A98C-54A5DD617AF8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1A02-C397-004F-8C80-434E7F60A9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30" t="10748" r="5454" b="16766"/>
          <a:stretch/>
        </p:blipFill>
        <p:spPr bwMode="auto">
          <a:xfrm>
            <a:off x="-22281" y="6256070"/>
            <a:ext cx="1359206" cy="59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001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ED8E-F39C-B64A-A98C-54A5DD617AF8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1A02-C397-004F-8C80-434E7F60A9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30" t="10748" r="5454" b="16766"/>
          <a:stretch/>
        </p:blipFill>
        <p:spPr bwMode="auto">
          <a:xfrm>
            <a:off x="-22281" y="6256070"/>
            <a:ext cx="1359206" cy="59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7157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ED8E-F39C-B64A-A98C-54A5DD617AF8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1A02-C397-004F-8C80-434E7F60A9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30" t="10748" r="5454" b="16766"/>
          <a:stretch/>
        </p:blipFill>
        <p:spPr bwMode="auto">
          <a:xfrm>
            <a:off x="-22281" y="6256070"/>
            <a:ext cx="1359206" cy="597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366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FED8E-F39C-B64A-A98C-54A5DD617AF8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11A02-C397-004F-8C80-434E7F60A9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149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5"/>
          <p:cNvSpPr txBox="1">
            <a:spLocks/>
          </p:cNvSpPr>
          <p:nvPr/>
        </p:nvSpPr>
        <p:spPr>
          <a:xfrm>
            <a:off x="359532" y="4031978"/>
            <a:ext cx="8424936" cy="1881517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 algn="ctr">
              <a:spcBef>
                <a:spcPct val="20000"/>
              </a:spcBef>
              <a:defRPr/>
            </a:pPr>
            <a:r>
              <a:rPr lang="th-TH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รศ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th-TH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พญ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th-T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ศรีเวียง ไพโรจน์กุล</a:t>
            </a:r>
          </a:p>
          <a:p>
            <a:pPr marL="514350" lvl="0" indent="-514350" algn="ctr">
              <a:spcBef>
                <a:spcPct val="20000"/>
              </a:spcBef>
              <a:defRPr/>
            </a:pPr>
            <a:r>
              <a:rPr lang="th-TH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พว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th-T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ปาริชาติ </a:t>
            </a:r>
            <a:r>
              <a:rPr lang="th-TH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เพีย</a:t>
            </a:r>
            <a:r>
              <a:rPr lang="th-T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สุ</a:t>
            </a:r>
            <a:r>
              <a:rPr lang="th-TH" sz="28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พรรณ์</a:t>
            </a:r>
            <a:r>
              <a:rPr lang="th-T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8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th-T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ศูนย์การุณรักษ์ โรงพยาบาลศรีนครินทร์ </a:t>
            </a:r>
          </a:p>
          <a:p>
            <a:pPr algn="ctr"/>
            <a:r>
              <a:rPr lang="th-TH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คณะแพทยศาสตร์  มหาวิทยาลัยขอนแก่น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562" y="2505144"/>
            <a:ext cx="7884876" cy="122084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ts val="4400"/>
              </a:lnSpc>
            </a:pPr>
            <a:r>
              <a:rPr lang="en-US" sz="4400" b="1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Discharge Planning &amp; Referral System &amp; Home Care</a:t>
            </a:r>
            <a:endParaRPr lang="th-TH" sz="4400" b="1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13567" y="1500932"/>
            <a:ext cx="8414533" cy="468396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th-TH" sz="2800" b="1" dirty="0" smtClean="0">
                <a:latin typeface="Arial Unicode MS"/>
                <a:ea typeface="Tahoma" pitchFamily="34" charset="0"/>
                <a:cs typeface="Arial Unicode MS"/>
              </a:rPr>
              <a:t>พยาบาล</a:t>
            </a:r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เขียนข้อมูลเรื่องโรคและแผนการดูแลลงในสมุดประจำตัวและใบส่งต่อ </a:t>
            </a:r>
          </a:p>
          <a:p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จัดเตรียมอุปกรณ์การแพทย์ให้ไปใช้ที่บ้าน</a:t>
            </a:r>
          </a:p>
          <a:p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ตรวจสอบว่าได้ยาครบ สอนวิธีการบริหารยา กรณีให้ยาใต้ผิวหนัง สอนการใช้เครื่อง </a:t>
            </a: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>syringe driver</a:t>
            </a:r>
            <a:endParaRPr lang="th-TH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 ประสานรถกลับบ้าน/ส่ง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ต่อกับพยาบาล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เครือข่าย</a:t>
            </a:r>
          </a:p>
          <a:p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ช่องทางการสื่อสารกับทีมสุขภาพ</a:t>
            </a:r>
          </a:p>
          <a:p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แจกแผ่นพับการปฏิบัติตัว</a:t>
            </a:r>
            <a:endParaRPr lang="th-TH" sz="2800" dirty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ct val="120000"/>
              </a:lnSpc>
            </a:pPr>
            <a:endParaRPr lang="th-TH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ct val="120000"/>
              </a:lnSpc>
            </a:pPr>
            <a:endParaRPr lang="th-TH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ct val="120000"/>
              </a:lnSpc>
            </a:pPr>
            <a:endParaRPr lang="th-TH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ct val="120000"/>
              </a:lnSpc>
            </a:pPr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57932"/>
            <a:ext cx="9144000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ts val="3500"/>
              </a:lnSpc>
            </a:pPr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ขั้นตอนที่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2 – </a:t>
            </a:r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การจัดการอาการ และการเข้าถึงบริการตลอด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24 </a:t>
            </a:r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ชั่วโมง</a:t>
            </a:r>
            <a:endParaRPr lang="en-US" sz="40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/>
              <a:ea typeface="Tahoma" pitchFamily="34" charset="0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43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268640"/>
            <a:ext cx="6032500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ขั้นตอนที่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3 - </a:t>
            </a:r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เอกสาร</a:t>
            </a:r>
            <a:endParaRPr lang="en-US" sz="40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/>
              <a:ea typeface="Tahoma" pitchFamily="34" charset="0"/>
              <a:cs typeface="Arial Unicode M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2893" y="1411641"/>
            <a:ext cx="8229600" cy="4308675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สมุดประจำตัวผู้ป่วย</a:t>
            </a:r>
          </a:p>
          <a:p>
            <a:pPr>
              <a:lnSpc>
                <a:spcPts val="4000"/>
              </a:lnSpc>
            </a:pP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แผนการจัดการอย่างละเอียด</a:t>
            </a:r>
            <a:r>
              <a:rPr lang="en-US" sz="2800" dirty="0">
                <a:latin typeface="Arial Unicode MS"/>
                <a:ea typeface="Tahoma" pitchFamily="34" charset="0"/>
                <a:cs typeface="Arial Unicode MS"/>
              </a:rPr>
              <a:t>: 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อาการที่มีโอกาสเกิดขึ้นที่บ้านและในระยะใกล้เสียชีวิต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latin typeface="Arial Unicode MS"/>
                <a:ea typeface="Tahoma" pitchFamily="34" charset="0"/>
                <a:cs typeface="Arial Unicode MS"/>
              </a:rPr>
              <a:t>Advance care plan/directive</a:t>
            </a:r>
            <a:endParaRPr lang="th-TH" sz="2800" dirty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ts val="4000"/>
              </a:lnSpc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แผ่น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พับให้ความรู้ผู้ป่วยและครอบครัว</a:t>
            </a:r>
            <a:endParaRPr lang="en-US" sz="2800" dirty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ts val="4000"/>
              </a:lnSpc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ใบ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ส่งต่อเครือข่าย</a:t>
            </a:r>
          </a:p>
          <a:p>
            <a:pPr>
              <a:lnSpc>
                <a:spcPts val="4000"/>
              </a:lnSpc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ตรวจสอบตาม </a:t>
            </a: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>discharge checklist</a:t>
            </a:r>
          </a:p>
          <a:p>
            <a:pPr>
              <a:lnSpc>
                <a:spcPts val="4000"/>
              </a:lnSpc>
            </a:pPr>
            <a:endParaRPr lang="en-US" sz="2800" dirty="0">
              <a:latin typeface="Arial Unicode MS"/>
              <a:ea typeface="Tahoma" pitchFamily="34" charset="0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560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1" y="304800"/>
            <a:ext cx="8077200" cy="5493328"/>
            <a:chOff x="3686513" y="1775850"/>
            <a:chExt cx="3238196" cy="1735571"/>
          </a:xfrm>
        </p:grpSpPr>
        <p:grpSp>
          <p:nvGrpSpPr>
            <p:cNvPr id="3" name="Group 18"/>
            <p:cNvGrpSpPr/>
            <p:nvPr/>
          </p:nvGrpSpPr>
          <p:grpSpPr>
            <a:xfrm rot="1480952">
              <a:off x="4875831" y="1775850"/>
              <a:ext cx="2048878" cy="1422946"/>
              <a:chOff x="1915421" y="-694558"/>
              <a:chExt cx="8776803" cy="7051058"/>
            </a:xfrm>
          </p:grpSpPr>
          <p:pic>
            <p:nvPicPr>
              <p:cNvPr id="5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437983">
                <a:off x="8053073" y="188447"/>
                <a:ext cx="2639151" cy="5562694"/>
              </a:xfrm>
              <a:prstGeom prst="rect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6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426696">
                <a:off x="6257277" y="-694558"/>
                <a:ext cx="2428037" cy="5129359"/>
              </a:xfrm>
              <a:prstGeom prst="rect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7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21126257">
                <a:off x="4196743" y="-393297"/>
                <a:ext cx="2549730" cy="5435381"/>
              </a:xfrm>
              <a:prstGeom prst="rect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20741134">
                <a:off x="1915421" y="413541"/>
                <a:ext cx="2847036" cy="5942959"/>
              </a:xfrm>
              <a:prstGeom prst="rect">
                <a:avLst/>
              </a:prstGeom>
              <a:noFill/>
              <a:ln w="9525">
                <a:solidFill>
                  <a:schemeClr val="tx2">
                    <a:lumMod val="75000"/>
                  </a:schemeClr>
                </a:solidFill>
                <a:miter lim="800000"/>
                <a:headEnd/>
                <a:tailEnd/>
              </a:ln>
            </p:spPr>
          </p:pic>
        </p:grpSp>
        <p:pic>
          <p:nvPicPr>
            <p:cNvPr id="4" name="Picture 2" descr="C:\Users\Srivieng\Desktop\CK73F6N4b5tX0rTeb6U1RydM.jpg"/>
            <p:cNvPicPr>
              <a:picLocks noChangeAspect="1" noChangeArrowheads="1"/>
            </p:cNvPicPr>
            <p:nvPr/>
          </p:nvPicPr>
          <p:blipFill>
            <a:blip r:embed="rId7" cstate="print"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3686513" y="2158444"/>
              <a:ext cx="1209485" cy="135297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" cap="sq">
              <a:solidFill>
                <a:schemeClr val="tx2">
                  <a:lumMod val="75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9" name="Rectangle 8"/>
          <p:cNvSpPr/>
          <p:nvPr/>
        </p:nvSpPr>
        <p:spPr>
          <a:xfrm>
            <a:off x="762000" y="4419600"/>
            <a:ext cx="609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33600" y="4419600"/>
            <a:ext cx="1143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3000" y="4724400"/>
            <a:ext cx="762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648200" y="2667000"/>
            <a:ext cx="1447800" cy="1219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76600" y="5217941"/>
            <a:ext cx="5499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การใช้สมุดประวัติประจำตัวผู้ป่วยระยะท้ายและและครอบครัวแผ่นพับให้ความรู้แก่ผู้ป่วย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114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251520" y="0"/>
            <a:ext cx="5904656" cy="6885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3"/>
          <p:cNvSpPr txBox="1">
            <a:spLocks/>
          </p:cNvSpPr>
          <p:nvPr/>
        </p:nvSpPr>
        <p:spPr>
          <a:xfrm>
            <a:off x="6444208" y="1268760"/>
            <a:ext cx="2448272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lnSpc>
                <a:spcPct val="120000"/>
              </a:lnSpc>
              <a:spcBef>
                <a:spcPct val="20000"/>
              </a:spcBef>
            </a:pP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ใบ</a:t>
            </a:r>
            <a:r>
              <a:rPr lang="th-TH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ส่งต่อข้อมูลผู้ป่วยระยะท้ายให้</a:t>
            </a:r>
            <a:r>
              <a:rPr kumimoji="0" lang="th-TH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เครือข่ายเพื่อดูแลต่อเนื่องในเขต</a:t>
            </a:r>
            <a:r>
              <a:rPr lang="th-TH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พื้นที่</a:t>
            </a:r>
            <a:r>
              <a:rPr kumimoji="0" lang="th-TH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สปสช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r>
              <a:rPr lang="th-TH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เขต </a:t>
            </a:r>
            <a:r>
              <a:rPr lang="en-U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56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Palliative Care Discharge Checklist</a:t>
            </a:r>
            <a:endParaRPr lang="th-TH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/>
              <a:ea typeface="Tahoma" pitchFamily="34" charset="0"/>
              <a:cs typeface="Arial Unicode MS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12259341"/>
              </p:ext>
            </p:extLst>
          </p:nvPr>
        </p:nvGraphicFramePr>
        <p:xfrm>
          <a:off x="99119" y="764705"/>
          <a:ext cx="8892481" cy="586469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6987482"/>
                <a:gridCol w="457200"/>
                <a:gridCol w="457199"/>
                <a:gridCol w="990600"/>
              </a:tblGrid>
              <a:tr h="479397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 Unicode MS"/>
                          <a:ea typeface="Tahoma" pitchFamily="34" charset="0"/>
                          <a:cs typeface="Arial Unicode MS"/>
                        </a:rPr>
                        <a:t>Checklist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 Unicode MS"/>
                        <a:ea typeface="Tahoma" pitchFamily="34" charset="0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 Unicode MS"/>
                          <a:ea typeface="Tahoma" pitchFamily="34" charset="0"/>
                          <a:cs typeface="Arial Unicode MS"/>
                        </a:rPr>
                        <a:t>Yes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Unicode MS"/>
                        <a:ea typeface="Tahoma" pitchFamily="34" charset="0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 Unicode MS"/>
                          <a:ea typeface="Tahoma" pitchFamily="34" charset="0"/>
                          <a:cs typeface="Arial Unicode MS"/>
                        </a:rPr>
                        <a:t>No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Unicode MS"/>
                        <a:ea typeface="Tahoma" pitchFamily="34" charset="0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 Unicode MS"/>
                          <a:ea typeface="Tahoma" pitchFamily="34" charset="0"/>
                          <a:cs typeface="Arial Unicode MS"/>
                        </a:rPr>
                        <a:t>Comment</a:t>
                      </a:r>
                      <a:endParaRPr lang="en-US" sz="1200" dirty="0">
                        <a:solidFill>
                          <a:schemeClr val="bg1"/>
                        </a:solidFill>
                        <a:latin typeface="Arial Unicode MS"/>
                        <a:ea typeface="Tahoma" pitchFamily="34" charset="0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53759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1.</a:t>
                      </a:r>
                      <a:r>
                        <a:rPr lang="th-TH" sz="240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 พูดคุยกับผู้ป่วย/ครอบครัวถึงสภาวะโรค แผนการดูแล </a:t>
                      </a:r>
                      <a:endParaRPr lang="en-US" sz="2400" dirty="0" smtClean="0">
                        <a:latin typeface="Arial Unicode MS"/>
                        <a:ea typeface="Tahoma" pitchFamily="34" charset="0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endParaRPr lang="en-US" sz="2400" dirty="0">
                        <a:latin typeface="Arial Unicode MS"/>
                        <a:ea typeface="Times New Roman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endParaRPr lang="en-US" sz="2400" dirty="0">
                        <a:latin typeface="Arial Unicode MS"/>
                        <a:ea typeface="Times New Roman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endParaRPr lang="en-US" sz="2400" dirty="0">
                        <a:latin typeface="Arial Unicode MS"/>
                        <a:ea typeface="Times New Roman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939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2. </a:t>
                      </a:r>
                      <a:r>
                        <a:rPr lang="th-TH" sz="240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เบอร์โทรศัพท์ติดต่อผู้ป่วยและครอบครัว </a:t>
                      </a:r>
                      <a:endParaRPr lang="en-US" sz="2400" dirty="0" smtClean="0">
                        <a:latin typeface="Arial Unicode MS"/>
                        <a:ea typeface="Tahoma" pitchFamily="34" charset="0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endParaRPr lang="en-US" sz="2400">
                        <a:latin typeface="Arial Unicode MS"/>
                        <a:ea typeface="Times New Roman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endParaRPr lang="en-US" sz="2400">
                        <a:latin typeface="Arial Unicode MS"/>
                        <a:ea typeface="Times New Roman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endParaRPr lang="en-US" sz="2400" dirty="0">
                        <a:latin typeface="Arial Unicode MS"/>
                        <a:ea typeface="Times New Roman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79397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3. </a:t>
                      </a:r>
                      <a:r>
                        <a:rPr lang="th-TH" sz="240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การ</a:t>
                      </a:r>
                      <a:r>
                        <a:rPr lang="th-TH" sz="2400" dirty="0">
                          <a:latin typeface="Arial Unicode MS"/>
                          <a:ea typeface="Tahoma" pitchFamily="34" charset="0"/>
                          <a:cs typeface="Arial Unicode MS"/>
                        </a:rPr>
                        <a:t>จัดเตรียมอุปกรณ์การแพทย์ที่ใช้ที่บ้าน </a:t>
                      </a:r>
                      <a:endParaRPr lang="en-US" sz="2400" dirty="0">
                        <a:latin typeface="Arial Unicode MS"/>
                        <a:ea typeface="Tahoma" pitchFamily="34" charset="0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endParaRPr lang="en-US" sz="2400">
                        <a:latin typeface="Arial Unicode MS"/>
                        <a:ea typeface="Times New Roman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endParaRPr lang="en-US" sz="2400">
                        <a:latin typeface="Arial Unicode MS"/>
                        <a:ea typeface="Times New Roman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endParaRPr lang="en-US" sz="2400" dirty="0">
                        <a:latin typeface="Arial Unicode MS"/>
                        <a:ea typeface="Times New Roman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9397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4.</a:t>
                      </a:r>
                      <a:r>
                        <a:rPr lang="en-US" sz="2400" baseline="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 </a:t>
                      </a:r>
                      <a:r>
                        <a:rPr lang="th-TH" sz="240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ประสาน</a:t>
                      </a:r>
                      <a:r>
                        <a:rPr lang="th-TH" sz="2400" dirty="0">
                          <a:latin typeface="Arial Unicode MS"/>
                          <a:ea typeface="Tahoma" pitchFamily="34" charset="0"/>
                          <a:cs typeface="Arial Unicode MS"/>
                        </a:rPr>
                        <a:t>รถส่งต่อ </a:t>
                      </a:r>
                      <a:endParaRPr lang="en-US" sz="2400" dirty="0">
                        <a:latin typeface="Arial Unicode MS"/>
                        <a:ea typeface="Tahoma" pitchFamily="34" charset="0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endParaRPr lang="en-US" sz="2400">
                        <a:latin typeface="Arial Unicode MS"/>
                        <a:ea typeface="Times New Roman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endParaRPr lang="en-US" sz="2400">
                        <a:latin typeface="Arial Unicode MS"/>
                        <a:ea typeface="Times New Roman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endParaRPr lang="en-US" sz="2400" dirty="0">
                        <a:latin typeface="Arial Unicode MS"/>
                        <a:ea typeface="Times New Roman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79397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5.</a:t>
                      </a:r>
                      <a:r>
                        <a:rPr lang="en-US" sz="2400" baseline="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 </a:t>
                      </a:r>
                      <a:r>
                        <a:rPr lang="th-TH" sz="240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จัดเตรียม</a:t>
                      </a:r>
                      <a:r>
                        <a:rPr lang="th-TH" sz="2400" dirty="0">
                          <a:latin typeface="Arial Unicode MS"/>
                          <a:ea typeface="Tahoma" pitchFamily="34" charset="0"/>
                          <a:cs typeface="Arial Unicode MS"/>
                        </a:rPr>
                        <a:t>ยาและเบิกยาที่ต้องใช้ที่บ้าน </a:t>
                      </a:r>
                      <a:endParaRPr lang="en-US" sz="2400" dirty="0">
                        <a:latin typeface="Arial Unicode MS"/>
                        <a:ea typeface="Tahoma" pitchFamily="34" charset="0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endParaRPr lang="en-US" sz="2400">
                        <a:latin typeface="Arial Unicode MS"/>
                        <a:ea typeface="Times New Roman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endParaRPr lang="en-US" sz="2400">
                        <a:latin typeface="Arial Unicode MS"/>
                        <a:ea typeface="Times New Roman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endParaRPr lang="en-US" sz="2400" dirty="0">
                        <a:latin typeface="Arial Unicode MS"/>
                        <a:ea typeface="Times New Roman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9397"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6.</a:t>
                      </a:r>
                      <a:r>
                        <a:rPr lang="th-TH" sz="240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 ตรวจสอบความพร้อมของครอบครัว การใช้ยา </a:t>
                      </a:r>
                      <a:endParaRPr lang="en-US" sz="2400" dirty="0" smtClean="0">
                        <a:latin typeface="Arial Unicode MS"/>
                        <a:ea typeface="Tahoma" pitchFamily="34" charset="0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endParaRPr lang="en-US" sz="2400">
                        <a:latin typeface="Arial Unicode MS"/>
                        <a:ea typeface="Times New Roman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endParaRPr lang="en-US" sz="2400">
                        <a:latin typeface="Arial Unicode MS"/>
                        <a:ea typeface="Times New Roman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endParaRPr lang="en-US" sz="2400" dirty="0">
                        <a:latin typeface="Arial Unicode MS"/>
                        <a:ea typeface="Times New Roman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79397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7.</a:t>
                      </a:r>
                      <a:r>
                        <a:rPr lang="th-TH" sz="240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เบอร์</a:t>
                      </a:r>
                      <a:r>
                        <a:rPr lang="th-TH" sz="2400" dirty="0">
                          <a:latin typeface="Arial Unicode MS"/>
                          <a:ea typeface="Tahoma" pitchFamily="34" charset="0"/>
                          <a:cs typeface="Arial Unicode MS"/>
                        </a:rPr>
                        <a:t>โทรศัพท์และช่องทางติดต่อของเครือข่ายที่ส่งต่อ</a:t>
                      </a:r>
                      <a:endParaRPr lang="en-US" sz="2400" dirty="0">
                        <a:latin typeface="Arial Unicode MS"/>
                        <a:ea typeface="Tahoma" pitchFamily="34" charset="0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endParaRPr lang="en-US" sz="2400">
                        <a:latin typeface="Arial Unicode MS"/>
                        <a:ea typeface="Times New Roman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endParaRPr lang="en-US" sz="2400">
                        <a:latin typeface="Arial Unicode MS"/>
                        <a:ea typeface="Times New Roman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endParaRPr lang="en-US" sz="2400" dirty="0">
                        <a:latin typeface="Arial Unicode MS"/>
                        <a:ea typeface="Times New Roman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697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8. </a:t>
                      </a:r>
                      <a:r>
                        <a:rPr lang="th-TH" sz="240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สมุดประจำตัวผู้ป่วยและ </a:t>
                      </a:r>
                      <a:r>
                        <a:rPr lang="en-US" sz="240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advance directives 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endParaRPr lang="en-US" sz="2400">
                        <a:latin typeface="Arial Unicode MS"/>
                        <a:ea typeface="Times New Roman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endParaRPr lang="en-US" sz="2400">
                        <a:latin typeface="Arial Unicode MS"/>
                        <a:ea typeface="Times New Roman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endParaRPr lang="en-US" sz="2400" dirty="0">
                        <a:latin typeface="Arial Unicode MS"/>
                        <a:ea typeface="Times New Roman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8868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9. </a:t>
                      </a:r>
                      <a:r>
                        <a:rPr lang="th-TH" sz="240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ติดต่อเครือข่ายรับดูแลต่อ </a:t>
                      </a:r>
                      <a:endParaRPr lang="en-US" sz="2400" dirty="0" smtClean="0">
                        <a:latin typeface="Arial Unicode MS"/>
                        <a:ea typeface="Tahoma" pitchFamily="34" charset="0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endParaRPr lang="en-US" sz="2400" dirty="0">
                        <a:latin typeface="Arial Unicode MS"/>
                        <a:ea typeface="Times New Roman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endParaRPr lang="en-US" sz="2400">
                        <a:latin typeface="Arial Unicode MS"/>
                        <a:ea typeface="Times New Roman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endParaRPr lang="en-US" sz="2400" dirty="0">
                        <a:latin typeface="Arial Unicode MS"/>
                        <a:ea typeface="Times New Roman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939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10.</a:t>
                      </a:r>
                      <a:r>
                        <a:rPr lang="th-TH" sz="240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อธิบายช่องทางติดต่อทีมสุขภาพแก่ผู้ป่วย/ครอบครัว</a:t>
                      </a:r>
                      <a:endParaRPr lang="en-US" sz="2400" dirty="0" smtClean="0">
                        <a:latin typeface="Arial Unicode MS"/>
                        <a:ea typeface="Tahoma" pitchFamily="34" charset="0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endParaRPr lang="en-US" sz="2400">
                        <a:latin typeface="Arial Unicode MS"/>
                        <a:ea typeface="Times New Roman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endParaRPr lang="en-US" sz="2400">
                        <a:latin typeface="Arial Unicode MS"/>
                        <a:ea typeface="Times New Roman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endParaRPr lang="en-US" sz="2400" dirty="0">
                        <a:latin typeface="Arial Unicode MS"/>
                        <a:ea typeface="Times New Roman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86264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11. </a:t>
                      </a:r>
                      <a:r>
                        <a:rPr lang="th-TH" sz="240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ประสานการเยี่ยมบ้าน</a:t>
                      </a:r>
                      <a:endParaRPr lang="en-US" sz="2400" dirty="0">
                        <a:latin typeface="Arial Unicode MS"/>
                        <a:ea typeface="Tahoma" pitchFamily="34" charset="0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endParaRPr lang="en-US" sz="2400" dirty="0">
                        <a:latin typeface="Arial Unicode MS"/>
                        <a:ea typeface="Times New Roman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endParaRPr lang="en-US" sz="2400" dirty="0">
                        <a:latin typeface="Arial Unicode MS"/>
                        <a:ea typeface="Times New Roman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endParaRPr lang="en-US" sz="2400" dirty="0">
                        <a:latin typeface="Arial Unicode MS"/>
                        <a:ea typeface="Times New Roman"/>
                        <a:cs typeface="Arial Unicode MS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6414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ขั้นตอนที่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4 </a:t>
            </a:r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– หลังการส่งต่อ</a:t>
            </a:r>
            <a:endParaRPr lang="en-US" sz="40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/>
              <a:ea typeface="Tahoma" pitchFamily="34" charset="0"/>
              <a:cs typeface="Arial Unicode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394700" cy="403686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โทรศัพท์ติดตามสอบถามผู้ป่วยและครอบครัวอย่างสม่ำเสมอและต่อเนื่อง</a:t>
            </a:r>
          </a:p>
          <a:p>
            <a:pPr>
              <a:lnSpc>
                <a:spcPct val="130000"/>
              </a:lnSpc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ให้คำปรึกษากับผู้ป่วยและครอบครัว </a:t>
            </a:r>
          </a:p>
          <a:p>
            <a:pPr>
              <a:lnSpc>
                <a:spcPct val="130000"/>
              </a:lnSpc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เป็นที่ปรึกษาให้แก่เครือข่ายในการจัดการอาการที่บ้าน</a:t>
            </a:r>
          </a:p>
          <a:p>
            <a:pPr>
              <a:lnSpc>
                <a:spcPct val="130000"/>
              </a:lnSpc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ประสานเครือข่ายลงเยี่ยมบ้าน </a:t>
            </a:r>
          </a:p>
          <a:p>
            <a:pPr>
              <a:lnSpc>
                <a:spcPct val="130000"/>
              </a:lnSpc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จัดหายาให้ถ้าเครือข่ายมีไม่เพียงพอ</a:t>
            </a:r>
          </a:p>
          <a:p>
            <a:pPr>
              <a:lnSpc>
                <a:spcPct val="130000"/>
              </a:lnSpc>
              <a:buNone/>
            </a:pPr>
            <a:endParaRPr lang="en-US" sz="2800" dirty="0">
              <a:latin typeface="Arial Unicode MS"/>
              <a:ea typeface="Tahoma" pitchFamily="34" charset="0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30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2884"/>
            <a:ext cx="8496944" cy="489061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การประเมินและการจัดการอาการที่มีประสิทธิภาพ</a:t>
            </a:r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pPr lvl="0">
              <a:lnSpc>
                <a:spcPct val="110000"/>
              </a:lnSpc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การวางแผนจำหน่ายที่ดี ช่วยเปลี่ยนผ่านการดูแลจากโรงพยาบาลไปบ้านอย่างไร้รอยต่อ</a:t>
            </a:r>
          </a:p>
          <a:p>
            <a:pPr>
              <a:lnSpc>
                <a:spcPct val="120000"/>
              </a:lnSpc>
            </a:pP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มีผู้ดูแล และได้รับการพัฒนาศักยภาพให้ดูแลผู้ป่วยได้</a:t>
            </a:r>
          </a:p>
          <a:p>
            <a:pPr>
              <a:lnSpc>
                <a:spcPct val="120000"/>
              </a:lnSpc>
            </a:pP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เข้าถึงการปรึกษาได้ตลอด </a:t>
            </a:r>
            <a:r>
              <a:rPr lang="en-US" sz="2800" dirty="0">
                <a:latin typeface="Arial Unicode MS"/>
                <a:ea typeface="Tahoma" pitchFamily="34" charset="0"/>
                <a:cs typeface="Arial Unicode MS"/>
              </a:rPr>
              <a:t>24 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ชั่วโมง </a:t>
            </a:r>
            <a:endParaRPr lang="en-US" sz="2800" dirty="0">
              <a:latin typeface="Arial Unicode MS"/>
              <a:ea typeface="Tahoma" pitchFamily="34" charset="0"/>
              <a:cs typeface="Arial Unicode MS"/>
            </a:endParaRPr>
          </a:p>
          <a:p>
            <a:pPr lvl="0">
              <a:lnSpc>
                <a:spcPct val="120000"/>
              </a:lnSpc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มีเครื่องอำนวยความสะดวกที่จำเป็นต้องใช้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ที่บ้าน</a:t>
            </a:r>
            <a:endParaRPr lang="en-US" sz="2800" dirty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ct val="120000"/>
              </a:lnSpc>
            </a:pP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การสื่อสาร</a:t>
            </a:r>
            <a:r>
              <a:rPr lang="en-US" sz="2800" dirty="0">
                <a:latin typeface="Arial Unicode MS"/>
                <a:ea typeface="Tahoma" pitchFamily="34" charset="0"/>
                <a:cs typeface="Arial Unicode MS"/>
              </a:rPr>
              <a:t>: 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ให้ความมั่นใจผู้ป่วยและครอบครัว</a:t>
            </a:r>
            <a:r>
              <a:rPr lang="en-US" sz="2800" dirty="0">
                <a:latin typeface="Arial Unicode MS"/>
                <a:ea typeface="Tahoma" pitchFamily="34" charset="0"/>
                <a:cs typeface="Arial Unicode MS"/>
              </a:rPr>
              <a:t>/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แผนการดูแลล่วงหน้า/ส่งต่อเครือข่ายใกล้บ้าน</a:t>
            </a:r>
          </a:p>
          <a:p>
            <a:pPr lvl="0">
              <a:lnSpc>
                <a:spcPct val="110000"/>
              </a:lnSpc>
            </a:pPr>
            <a:endParaRPr lang="th-TH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ct val="110000"/>
              </a:lnSpc>
            </a:pPr>
            <a:endParaRPr lang="en-US" sz="2800" dirty="0" smtClean="0">
              <a:latin typeface="Arial Unicode MS"/>
              <a:cs typeface="Arial Unicode M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ts val="3800"/>
              </a:lnSpc>
            </a:pPr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สรุปองค์ประกอบที่จำเป็น</a:t>
            </a:r>
            <a:br>
              <a:rPr lang="th-TH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</a:br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การดูแลผู้ป่วยระยะท้ายที่บ้าน</a:t>
            </a:r>
            <a:endParaRPr lang="en-US" sz="40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/>
              <a:ea typeface="Tahoma" pitchFamily="34" charset="0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5370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4776"/>
            <a:ext cx="8496944" cy="5328592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มีเครือข่ายปฐมภูมิรองรับการส่งต่อและเยี่ยมบ้าน</a:t>
            </a:r>
          </a:p>
          <a:p>
            <a:pPr lvl="0">
              <a:lnSpc>
                <a:spcPct val="120000"/>
              </a:lnSpc>
            </a:pP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มีระบบเชื่อมโยงเครือข่ายที่มีประสิทธิภาพ 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ทีม </a:t>
            </a: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>PC </a:t>
            </a:r>
            <a:r>
              <a:rPr lang="th-TH" sz="2800" dirty="0" err="1" smtClean="0">
                <a:latin typeface="Arial Unicode MS"/>
                <a:ea typeface="Tahoma" pitchFamily="34" charset="0"/>
                <a:cs typeface="Arial Unicode MS"/>
              </a:rPr>
              <a:t>รพช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. รพสต.สามารถเข้าถึงการปรึกษาทีม </a:t>
            </a: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>PC specialist 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แม่ข่ายได้</a:t>
            </a:r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ct val="110000"/>
              </a:lnSpc>
            </a:pP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มียาระงับปวดกลุ่ม </a:t>
            </a:r>
            <a:r>
              <a:rPr lang="en-US" sz="2800" dirty="0">
                <a:latin typeface="Arial Unicode MS"/>
                <a:ea typeface="Tahoma" pitchFamily="34" charset="0"/>
                <a:cs typeface="Arial Unicode MS"/>
              </a:rPr>
              <a:t>opioids 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ที่เข้าถึงได้ง่าย </a:t>
            </a:r>
            <a:endParaRPr lang="th-TH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ct val="110000"/>
              </a:lnSpc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ปรึกษานักสังคมสงเคราะห์และค้นหา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แหล่งช่วยเหลือในชุมชน เช่น </a:t>
            </a:r>
            <a:r>
              <a:rPr lang="th-TH" sz="2800" dirty="0" err="1">
                <a:latin typeface="Arial Unicode MS"/>
                <a:ea typeface="Tahoma" pitchFamily="34" charset="0"/>
                <a:cs typeface="Arial Unicode MS"/>
              </a:rPr>
              <a:t>อสม</a:t>
            </a:r>
            <a:r>
              <a:rPr lang="en-US" sz="2800" dirty="0">
                <a:latin typeface="Arial Unicode MS"/>
                <a:ea typeface="Tahoma" pitchFamily="34" charset="0"/>
                <a:cs typeface="Arial Unicode MS"/>
              </a:rPr>
              <a:t>.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 </a:t>
            </a:r>
            <a:r>
              <a:rPr lang="th-TH" sz="2800" dirty="0" err="1">
                <a:latin typeface="Arial Unicode MS"/>
                <a:ea typeface="Tahoma" pitchFamily="34" charset="0"/>
                <a:cs typeface="Arial Unicode MS"/>
              </a:rPr>
              <a:t>อบต</a:t>
            </a:r>
            <a:r>
              <a:rPr lang="en-US" sz="2800" dirty="0">
                <a:latin typeface="Arial Unicode MS"/>
                <a:ea typeface="Tahoma" pitchFamily="34" charset="0"/>
                <a:cs typeface="Arial Unicode MS"/>
              </a:rPr>
              <a:t>.</a:t>
            </a:r>
          </a:p>
          <a:p>
            <a:pPr lvl="0">
              <a:lnSpc>
                <a:spcPct val="110000"/>
              </a:lnSpc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กลับ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เข้ามารับการรักษาในรพ</a:t>
            </a:r>
            <a:r>
              <a:rPr lang="en-US" sz="2800" dirty="0">
                <a:latin typeface="Arial Unicode MS"/>
                <a:ea typeface="Tahoma" pitchFamily="34" charset="0"/>
                <a:cs typeface="Arial Unicode MS"/>
              </a:rPr>
              <a:t>.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ได้ถ้าจำเป็น</a:t>
            </a:r>
            <a:endParaRPr lang="en-US" sz="2800" dirty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ct val="110000"/>
              </a:lnSpc>
            </a:pPr>
            <a:endParaRPr lang="en-US" sz="2800" dirty="0" smtClean="0">
              <a:latin typeface="Arial Unicode MS"/>
              <a:cs typeface="Arial Unicode M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ts val="3800"/>
              </a:lnSpc>
            </a:pPr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สรุปองค์ประกอบที่จำเป็น</a:t>
            </a:r>
            <a:br>
              <a:rPr lang="th-TH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</a:br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การดูแลผู้ป่วยระยะท้ายที่บ้าน</a:t>
            </a:r>
            <a:endParaRPr lang="en-US" sz="40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/>
              <a:ea typeface="Tahoma" pitchFamily="34" charset="0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40923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3723" y="1575838"/>
            <a:ext cx="8429755" cy="439907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สภาพโดยรวมและสมรรถนะ (</a:t>
            </a: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>PPS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)</a:t>
            </a:r>
            <a:endParaRPr lang="th-TH" sz="2800" dirty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ct val="120000"/>
              </a:lnSpc>
            </a:pP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อาการไม่สุขสบายต่างๆ</a:t>
            </a:r>
            <a:r>
              <a:rPr lang="en-US" sz="2800" dirty="0">
                <a:latin typeface="Arial Unicode MS"/>
                <a:ea typeface="Tahoma" pitchFamily="34" charset="0"/>
                <a:cs typeface="Arial Unicode MS"/>
              </a:rPr>
              <a:t> 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เช่น ปวด หายใจ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ลำบาก ฯลฯ</a:t>
            </a:r>
            <a:endParaRPr lang="th-TH" sz="2800" dirty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ct val="120000"/>
              </a:lnSpc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ตรวจสอบสายสวนต่างๆ</a:t>
            </a: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>: 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สายให้อาหาร สายสวนปัสสาวะ </a:t>
            </a: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>PCN</a:t>
            </a:r>
          </a:p>
          <a:p>
            <a:pPr>
              <a:lnSpc>
                <a:spcPct val="120000"/>
              </a:lnSpc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ประเมินการได้รับยา ปรับเปลี่ยนรูปแบบการให้ยาตามความเหมาะสม เช่น ผู้ป่วยที่ใกล้เสียชีวิต หรือมีปัญหาลำไส้อุดตัน ให้ยาทางใต้ผิวหนัง </a:t>
            </a:r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pPr lvl="0">
              <a:lnSpc>
                <a:spcPct val="120000"/>
              </a:lnSpc>
            </a:pPr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ct val="120000"/>
              </a:lnSpc>
            </a:pPr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02707" y="264890"/>
            <a:ext cx="6202993" cy="117316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การประเมินผู้ป่วยระยะท้าย</a:t>
            </a:r>
            <a:endParaRPr lang="en-US" sz="40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/>
              <a:ea typeface="Tahoma" pitchFamily="34" charset="0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77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832" y="1089764"/>
            <a:ext cx="8485667" cy="529851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พิจารณาว่าผู้ดูแลหลักเป็นใคร/มองหาผู้ดูแลรอง</a:t>
            </a:r>
          </a:p>
          <a:p>
            <a:pPr>
              <a:lnSpc>
                <a:spcPct val="120000"/>
              </a:lnSpc>
            </a:pPr>
            <a:r>
              <a:rPr lang="th-TH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มีการแบ่งงานและมอบหมายหน้าที่ของแต่ละคนที่มีส่วนร่วมดูแล</a:t>
            </a:r>
            <a:r>
              <a:rPr lang="th-TH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ผู้ป่วย</a:t>
            </a:r>
            <a:endParaRPr lang="th-TH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pPr lvl="0" defTabSz="9144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ผู้ดูแลหลักควรเข้ามามีส่วนร่วมรับรู้เกี่ยวกับโรค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/พยากรณ์โรค แผนการรักษา 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ทบทวนเป้าหมายการดูแล สถานที่ดูแล และการปฏิเสธการพยุงชีพที่ไม่มีประโยชน์กับผู้ป่วยและผู้ดูแลเป็นระยะ</a:t>
            </a:r>
          </a:p>
          <a:p>
            <a:pPr lvl="0" defTabSz="9144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เตรียมผู้ดูแลหลักให้พร้อมในการดูแลให้ผู้ป่วยสุขสบาย</a:t>
            </a:r>
          </a:p>
          <a:p>
            <a:pPr lvl="0" defTabSz="9144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ให้ข้อมูล</a:t>
            </a: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>: 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วิธีการดูแล/การให้ยา เป็นลายลักษณ์อักษร</a:t>
            </a:r>
            <a:endParaRPr lang="th-TH" sz="2800" dirty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ct val="120000"/>
              </a:lnSpc>
            </a:pPr>
            <a:endParaRPr lang="th-TH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pPr lvl="0">
              <a:lnSpc>
                <a:spcPct val="120000"/>
              </a:lnSpc>
            </a:pPr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ct val="120000"/>
              </a:lnSpc>
            </a:pPr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7316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การประเมินและสอนผู้ดูแล</a:t>
            </a:r>
            <a:endParaRPr lang="en-US" sz="40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/>
              <a:ea typeface="Tahoma" pitchFamily="34" charset="0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840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352928" cy="5544616"/>
          </a:xfrm>
        </p:spPr>
        <p:txBody>
          <a:bodyPr>
            <a:noAutofit/>
          </a:bodyPr>
          <a:lstStyle/>
          <a:p>
            <a:pPr lvl="0">
              <a:lnSpc>
                <a:spcPct val="130000"/>
              </a:lnSpc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บ้านเป็นสถานที่ที่ผู้ป่วยและครอบครัวคุ้นเคย เต็มไปด้วยความทรงจำ  ความสุข ความรัก รู้สึกปลอดภัย สามารถทำกิจกรรมต่างๆ ได้ตามความต้องการ</a:t>
            </a:r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pPr lvl="0">
              <a:lnSpc>
                <a:spcPct val="130000"/>
              </a:lnSpc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ครอบครัวสามารถอยู่ร่วมกันได้อย่างมีความเป็นส่วนตัว ไม่ต้องถูกจำกัดเวลาเยี่ยม</a:t>
            </a:r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pPr lvl="0">
              <a:lnSpc>
                <a:spcPct val="130000"/>
              </a:lnSpc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ครอบครัวและชุมชนมีส่วนร่วมในการดูแล และให้การดูแลด้านจิตสังคม จิตวิญญาณได้ดีกว่าทีมสุขภาพ</a:t>
            </a:r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pPr lvl="0">
              <a:lnSpc>
                <a:spcPct val="130000"/>
              </a:lnSpc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สิ้นเปลืองค่าใช้จ่ายน้อยกว่าการดูแลในรพ.</a:t>
            </a:r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ct val="130000"/>
              </a:lnSpc>
            </a:pPr>
            <a:endParaRPr lang="en-US" sz="2800" dirty="0" smtClean="0">
              <a:latin typeface="Arial Unicode MS"/>
              <a:cs typeface="Arial Unicode M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th-TH" sz="4000" b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ข้อดีของการดูแลผู้ป่วยที่บ้าน</a:t>
            </a:r>
            <a:endParaRPr lang="en-US" sz="40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/>
              <a:ea typeface="Tahoma" pitchFamily="34" charset="0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84574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3516" y="1217786"/>
            <a:ext cx="8527750" cy="4985358"/>
          </a:xfrm>
        </p:spPr>
        <p:txBody>
          <a:bodyPr>
            <a:noAutofit/>
          </a:bodyPr>
          <a:lstStyle/>
          <a:p>
            <a:pPr lvl="0" defTabSz="9144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ประเมิน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ความต้องการของผู้ดูแลหลัก</a:t>
            </a:r>
            <a:r>
              <a:rPr lang="en-US" sz="2800" dirty="0">
                <a:latin typeface="Arial Unicode MS"/>
                <a:ea typeface="Tahoma" pitchFamily="34" charset="0"/>
                <a:cs typeface="Arial Unicode MS"/>
              </a:rPr>
              <a:t>: 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ด้านสุขภาพ 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การประคับประคองจิตใจ 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การมีโอกาสได้พัก 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และความ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ต้องการการช่วยเหลือทาง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สังคม</a:t>
            </a:r>
          </a:p>
          <a:p>
            <a:pPr lvl="0" defTabSz="9144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th-TH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จิตอาสา/อาสาสมัคร </a:t>
            </a:r>
            <a:r>
              <a:rPr lang="th-TH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มีส่วนช่วยเหลือให้ผู้ดูแลได้</a:t>
            </a:r>
            <a:r>
              <a:rPr lang="th-TH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พักผ่อน</a:t>
            </a:r>
            <a:endParaRPr lang="th-TH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pPr defTabSz="9144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th-TH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กรณีไม่มีผู้ดูแลแต่สามารถรับภาระค่าใช้จ่ายได้ </a:t>
            </a:r>
            <a:r>
              <a:rPr lang="th-TH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อาจช่วยครอบครัวจัดหาผู้ดูแลในระบบ </a:t>
            </a:r>
          </a:p>
          <a:p>
            <a:pPr defTabSz="9144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th-TH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การทำนายระยะเวลาที่เหลือของผู้ป่วยระยะท้าย</a:t>
            </a: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*</a:t>
            </a:r>
            <a:r>
              <a:rPr lang="th-TH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สำคัญ</a:t>
            </a:r>
            <a:r>
              <a:rPr lang="th-TH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สำหรับผู้ดูแลใน</a:t>
            </a:r>
            <a:r>
              <a:rPr lang="th-TH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การวางแผนการดูแลระยะท้าย </a:t>
            </a:r>
          </a:p>
          <a:p>
            <a:pPr defTabSz="914400">
              <a:lnSpc>
                <a:spcPct val="120000"/>
              </a:lnSpc>
              <a:buFont typeface="Arial" pitchFamily="34" charset="0"/>
              <a:buChar char="•"/>
              <a:defRPr/>
            </a:pPr>
            <a:endParaRPr lang="th-TH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pPr marL="0" lvl="0" indent="0" defTabSz="914400">
              <a:lnSpc>
                <a:spcPct val="120000"/>
              </a:lnSpc>
              <a:buNone/>
              <a:defRPr/>
            </a:pPr>
            <a:endParaRPr lang="th-TH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pPr lvl="0">
              <a:lnSpc>
                <a:spcPct val="120000"/>
              </a:lnSpc>
            </a:pPr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ct val="120000"/>
              </a:lnSpc>
            </a:pPr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7316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การประเมินและสอนผู้ดูแล</a:t>
            </a:r>
            <a:endParaRPr lang="en-US" sz="40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/>
              <a:ea typeface="Tahoma" pitchFamily="34" charset="0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128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726" y="1086567"/>
            <a:ext cx="8511436" cy="5138869"/>
          </a:xfr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</a:pPr>
            <a:r>
              <a:rPr lang="th-TH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เตรียม</a:t>
            </a:r>
            <a:r>
              <a:rPr lang="th-TH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ทีมและระบบที่พร้อมให้คำแนะนำปรึกษาให้ได้ตลอด </a:t>
            </a: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24 </a:t>
            </a:r>
            <a:r>
              <a:rPr lang="th-TH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ชั่วโมงใ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นภาวะฉุกเฉินที่บ้าน</a:t>
            </a:r>
          </a:p>
          <a:p>
            <a:pPr>
              <a:lnSpc>
                <a:spcPct val="110000"/>
              </a:lnSpc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เป็นความท้าทายในการสร้างแนวปฏิบัติ และจัดช่องทางการสื่อสารให้คำปรึกษา</a:t>
            </a:r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ct val="110000"/>
              </a:lnSpc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ศูนย์กา</a:t>
            </a:r>
            <a:r>
              <a:rPr lang="th-TH" sz="2800" dirty="0" err="1" smtClean="0">
                <a:latin typeface="Arial Unicode MS"/>
                <a:ea typeface="Tahoma" pitchFamily="34" charset="0"/>
                <a:cs typeface="Arial Unicode MS"/>
              </a:rPr>
              <a:t>รุณ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รักษ์มีพยาบาลเจ้าของไข้ให้คำปรึกษาในเวลาราชการ และจัดเวรนอกเวลาราชการ</a:t>
            </a:r>
          </a:p>
          <a:p>
            <a:pPr>
              <a:lnSpc>
                <a:spcPct val="110000"/>
              </a:lnSpc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ใน รพ</a:t>
            </a: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>. 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บางแห่งที่มีพยาบาล </a:t>
            </a: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>PC 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ประจำคนเดียว นอกเวลาสามารถโทรปรึกษาได้ที่แผนกฉุกเฉิน</a:t>
            </a:r>
          </a:p>
          <a:p>
            <a:pPr lvl="0">
              <a:lnSpc>
                <a:spcPct val="110000"/>
              </a:lnSpc>
            </a:pPr>
            <a:r>
              <a:rPr lang="th-TH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เตรียม</a:t>
            </a:r>
            <a:r>
              <a:rPr lang="th-TH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ทีมสำหรับการเยี่ยม</a:t>
            </a:r>
            <a:r>
              <a:rPr lang="th-TH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บ้านกรณีจำเป็น/ฉุกเฉิน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th-TH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ระบุเวลาที่สามารถลงเยี่ยมได้ ข้อจำกัดต่างๆ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10000"/>
              </a:lnSpc>
            </a:pPr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148" y="330223"/>
            <a:ext cx="6438113" cy="756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/>
              <a:ea typeface="Tahoma" pitchFamily="34" charset="0"/>
              <a:cs typeface="Arial Unicode MS"/>
            </a:endParaRPr>
          </a:p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noProof="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การ</a:t>
            </a:r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เข้าถึงการดูแล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24 </a:t>
            </a:r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ชั่วโมง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Unicode MS"/>
                <a:ea typeface="Tahoma" pitchFamily="34" charset="0"/>
                <a:cs typeface="Arial Unicode MS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Unicode MS"/>
                <a:ea typeface="Tahoma" pitchFamily="34" charset="0"/>
                <a:cs typeface="Arial Unicode MS"/>
              </a:rPr>
            </a:b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Unicode MS"/>
              <a:ea typeface="Tahoma" pitchFamily="34" charset="0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2935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581" y="1427968"/>
            <a:ext cx="8444690" cy="475989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เครือข่ายต้องช่วยกัน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จัดระบบการดูแล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และการเยี่ยม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บ้าน</a:t>
            </a:r>
          </a:p>
          <a:p>
            <a:pPr lvl="0">
              <a:lnSpc>
                <a:spcPct val="110000"/>
              </a:lnSpc>
            </a:pPr>
            <a:r>
              <a:rPr lang="th-TH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ทีม </a:t>
            </a: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 </a:t>
            </a:r>
            <a:r>
              <a:rPr lang="th-TH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ในโรงพยาบาลจังหวัด ทำ</a:t>
            </a:r>
            <a:r>
              <a:rPr lang="th-TH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หน้าที่ใน</a:t>
            </a:r>
            <a:r>
              <a:rPr lang="th-TH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การส่งต่อแผนการดูแลให้กับ</a:t>
            </a:r>
            <a:r>
              <a:rPr lang="th-TH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ทีม</a:t>
            </a:r>
            <a:r>
              <a:rPr lang="th-TH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h-TH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รพ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th-TH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ชุมชน และรพ.สต.</a:t>
            </a:r>
            <a:r>
              <a:rPr lang="th-TH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0">
              <a:lnSpc>
                <a:spcPct val="110000"/>
              </a:lnSpc>
            </a:pP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ทีม </a:t>
            </a: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>PC specialist 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แม่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ข่ายให้คำปรึกษา </a:t>
            </a:r>
            <a:r>
              <a:rPr lang="th-TH" sz="2800" dirty="0" err="1" smtClean="0">
                <a:latin typeface="Arial Unicode MS"/>
                <a:ea typeface="Tahoma" pitchFamily="34" charset="0"/>
                <a:cs typeface="Arial Unicode MS"/>
              </a:rPr>
              <a:t>รพช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. 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รพ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สต.ได้</a:t>
            </a:r>
            <a:endParaRPr lang="th-TH" sz="2800" dirty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ct val="110000"/>
              </a:lnSpc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ควรผลักดันให้มีระบบการอบรมพัฒนาองค์ความรู้ด้าน </a:t>
            </a: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>PC 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เพื่อให้เกิดความมั่นใจ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ในการดูแลผู้ป่วยระยะท้าย </a:t>
            </a:r>
            <a:endParaRPr lang="th-TH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ct val="110000"/>
              </a:lnSpc>
            </a:pPr>
            <a:r>
              <a:rPr lang="th-TH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ประสาน</a:t>
            </a:r>
            <a:r>
              <a:rPr lang="th-TH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ขอความช่วยเหลือจากหน่วยงานที่เกี่ยวข้อง เช่น </a:t>
            </a:r>
            <a:r>
              <a:rPr lang="th-TH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อบต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th-TH" sz="2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อสม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th-TH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หรือพระสงฆ์ </a:t>
            </a:r>
            <a:r>
              <a:rPr lang="th-TH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เข้ามามีส่วน</a:t>
            </a:r>
            <a:r>
              <a:rPr lang="th-TH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ร่วมดูแล</a:t>
            </a:r>
            <a:endParaRPr lang="en-US" sz="2800" dirty="0">
              <a:latin typeface="Arial Unicode MS"/>
              <a:ea typeface="Tahoma" pitchFamily="34" charset="0"/>
              <a:cs typeface="Arial Unicode MS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ct val="110000"/>
              </a:lnSpc>
            </a:pPr>
            <a:endParaRPr lang="th-TH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ct val="110000"/>
              </a:lnSpc>
            </a:pPr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65720" y="412425"/>
            <a:ext cx="5010412" cy="86523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ts val="3800"/>
              </a:lnSpc>
            </a:pPr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การส่งต่อเครือข่าย</a:t>
            </a:r>
            <a:endParaRPr lang="en-US" sz="40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/>
              <a:ea typeface="Tahoma" pitchFamily="34" charset="0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3784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008"/>
            <a:ext cx="8496944" cy="461453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เนื่องจาก รพ</a:t>
            </a: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>.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ชุมชน ไม่มียา </a:t>
            </a: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>opioids 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บางชนิดและเพียงพอ </a:t>
            </a:r>
            <a:r>
              <a:rPr lang="th-TH" sz="2800" dirty="0" err="1" smtClean="0">
                <a:latin typeface="Arial Unicode MS"/>
                <a:ea typeface="Tahoma" pitchFamily="34" charset="0"/>
                <a:cs typeface="Arial Unicode MS"/>
              </a:rPr>
              <a:t>ผป</a:t>
            </a: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>.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และครอบครัวจึงต้องเดินทางไปรับยาที่ รพ</a:t>
            </a: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>.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ศูนย์และจังหวัด เสียค่าใช้จ่ายและเวลาในการเดินทาง</a:t>
            </a:r>
          </a:p>
          <a:p>
            <a:pPr>
              <a:lnSpc>
                <a:spcPct val="110000"/>
              </a:lnSpc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รพ</a:t>
            </a: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>. 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ที่มีทีม </a:t>
            </a: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>PC 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ควรมียาที่ผู้ป่วยระยะท้ายจำเป็นต้องใช้ </a:t>
            </a:r>
          </a:p>
          <a:p>
            <a:pPr>
              <a:lnSpc>
                <a:spcPct val="110000"/>
              </a:lnSpc>
            </a:pP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เขตสุขภาพบางแห่งมี </a:t>
            </a:r>
            <a:r>
              <a:rPr lang="en-US" sz="2800" dirty="0">
                <a:latin typeface="Arial Unicode MS"/>
                <a:ea typeface="Tahoma" pitchFamily="34" charset="0"/>
                <a:cs typeface="Arial Unicode MS"/>
              </a:rPr>
              <a:t>node 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ในการยืมยาหรือเบิกยา </a:t>
            </a:r>
            <a:r>
              <a:rPr lang="en-US" sz="2800" dirty="0">
                <a:latin typeface="Arial Unicode MS"/>
                <a:ea typeface="Tahoma" pitchFamily="34" charset="0"/>
                <a:cs typeface="Arial Unicode MS"/>
              </a:rPr>
              <a:t>opioids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 ภายในเครือข่าย</a:t>
            </a:r>
            <a:endParaRPr lang="en-US" sz="2800" dirty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ct val="110000"/>
              </a:lnSpc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ควรจัดระบบให้นำยาฉีดออกไป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ให้ที่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บ้านได้ เพราะในระยะใกล้เสียชีวิต ผู้ป่วย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มักไม่สามารถกลืนยา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ได้  </a:t>
            </a:r>
            <a:endParaRPr lang="th-TH" sz="2800" dirty="0">
              <a:latin typeface="Arial Unicode MS"/>
              <a:ea typeface="Tahoma" pitchFamily="34" charset="0"/>
              <a:cs typeface="Arial Unicode M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ts val="3800"/>
              </a:lnSpc>
            </a:pPr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การเข้าถึงยาที่จำเป็นที่บ้าน</a:t>
            </a:r>
            <a:endParaRPr lang="en-US" sz="40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/>
              <a:ea typeface="Tahoma" pitchFamily="34" charset="0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48837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ts val="3200"/>
              </a:lnSpc>
            </a:pPr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ระบบติดตาม/ส่งต่อผู้ป่วย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 </a:t>
            </a:r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ศูนย์การุณรักษ์</a:t>
            </a:r>
            <a:endParaRPr lang="en-US" sz="40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/>
              <a:ea typeface="Tahoma" pitchFamily="34" charset="0"/>
              <a:cs typeface="Arial Unicode MS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962510" y="1600200"/>
            <a:ext cx="7209890" cy="4813995"/>
            <a:chOff x="943510" y="1600200"/>
            <a:chExt cx="7209890" cy="4813995"/>
          </a:xfrm>
        </p:grpSpPr>
        <p:sp>
          <p:nvSpPr>
            <p:cNvPr id="3" name="TextBox 2"/>
            <p:cNvSpPr txBox="1"/>
            <p:nvPr/>
          </p:nvSpPr>
          <p:spPr>
            <a:xfrm>
              <a:off x="2971800" y="1600200"/>
              <a:ext cx="2766903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th-TH" sz="2800" dirty="0" smtClean="0">
                  <a:latin typeface="Arial Unicode MS"/>
                  <a:ea typeface="Tahoma" pitchFamily="34" charset="0"/>
                  <a:cs typeface="Arial Unicode MS"/>
                </a:rPr>
                <a:t>เขตในอำเภอเมือง </a:t>
              </a:r>
              <a:endParaRPr lang="en-US" sz="2800" dirty="0">
                <a:latin typeface="Arial Unicode MS"/>
                <a:ea typeface="Tahoma" pitchFamily="34" charset="0"/>
                <a:cs typeface="Arial Unicode M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43510" y="2438400"/>
              <a:ext cx="286649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800" dirty="0" smtClean="0">
                  <a:latin typeface="Arial Unicode MS"/>
                  <a:ea typeface="Tahoma" pitchFamily="34" charset="0"/>
                  <a:cs typeface="Arial Unicode MS"/>
                </a:rPr>
                <a:t>โทรติดตามอาการ </a:t>
              </a:r>
            </a:p>
            <a:p>
              <a:pPr algn="ctr"/>
              <a:r>
                <a:rPr lang="th-TH" sz="2800" dirty="0" smtClean="0">
                  <a:latin typeface="Arial Unicode MS"/>
                  <a:ea typeface="Tahoma" pitchFamily="34" charset="0"/>
                  <a:cs typeface="Arial Unicode MS"/>
                </a:rPr>
                <a:t>เยี่ยมบ้าน</a:t>
              </a:r>
              <a:endParaRPr lang="en-US" sz="2800" dirty="0">
                <a:latin typeface="Arial Unicode MS"/>
                <a:ea typeface="Tahoma" pitchFamily="34" charset="0"/>
                <a:cs typeface="Arial Unicode M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48200" y="2438400"/>
              <a:ext cx="3505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dirty="0" smtClean="0">
                  <a:latin typeface="Arial Unicode MS"/>
                  <a:ea typeface="Tahoma" pitchFamily="34" charset="0"/>
                  <a:cs typeface="Arial Unicode MS"/>
                </a:rPr>
                <a:t>ประสาน </a:t>
              </a:r>
              <a:r>
                <a:rPr lang="en-US" sz="2800" dirty="0" smtClean="0">
                  <a:latin typeface="Arial Unicode MS"/>
                  <a:ea typeface="Tahoma" pitchFamily="34" charset="0"/>
                  <a:cs typeface="Arial Unicode MS"/>
                </a:rPr>
                <a:t>PCU </a:t>
              </a:r>
              <a:r>
                <a:rPr lang="th-TH" sz="2800" dirty="0" smtClean="0">
                  <a:latin typeface="Arial Unicode MS"/>
                  <a:ea typeface="Tahoma" pitchFamily="34" charset="0"/>
                  <a:cs typeface="Arial Unicode MS"/>
                </a:rPr>
                <a:t/>
              </a:r>
              <a:br>
                <a:rPr lang="th-TH" sz="2800" dirty="0" smtClean="0">
                  <a:latin typeface="Arial Unicode MS"/>
                  <a:ea typeface="Tahoma" pitchFamily="34" charset="0"/>
                  <a:cs typeface="Arial Unicode MS"/>
                </a:rPr>
              </a:br>
              <a:r>
                <a:rPr lang="th-TH" sz="2800" dirty="0" smtClean="0">
                  <a:latin typeface="Arial Unicode MS"/>
                  <a:ea typeface="Tahoma" pitchFamily="34" charset="0"/>
                  <a:cs typeface="Arial Unicode MS"/>
                </a:rPr>
                <a:t>ลงเยี่ยมบ้านด้วยกัน</a:t>
              </a:r>
              <a:endParaRPr lang="en-US" sz="2800" dirty="0">
                <a:latin typeface="Arial Unicode MS"/>
                <a:ea typeface="Tahoma" pitchFamily="34" charset="0"/>
                <a:cs typeface="Arial Unicode M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52600" y="5029200"/>
              <a:ext cx="556953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b="1" dirty="0" smtClean="0">
                  <a:latin typeface="Arial Unicode MS"/>
                  <a:ea typeface="Tahoma" pitchFamily="34" charset="0"/>
                  <a:cs typeface="Arial Unicode MS"/>
                </a:rPr>
                <a:t>ผู้ป่วยระยะสุดท้ายใกล้เสียชีวิต</a:t>
              </a:r>
            </a:p>
            <a:p>
              <a:pPr>
                <a:buFontTx/>
                <a:buChar char="-"/>
              </a:pPr>
              <a:r>
                <a:rPr lang="th-TH" sz="2800" dirty="0" smtClean="0">
                  <a:latin typeface="Arial Unicode MS"/>
                  <a:ea typeface="Tahoma" pitchFamily="34" charset="0"/>
                  <a:cs typeface="Arial Unicode MS"/>
                </a:rPr>
                <a:t> เยี่ยมบ้าน ให้ยาทาง </a:t>
              </a:r>
              <a:r>
                <a:rPr lang="en-US" sz="2800" dirty="0" smtClean="0">
                  <a:latin typeface="Arial Unicode MS"/>
                  <a:ea typeface="Tahoma" pitchFamily="34" charset="0"/>
                  <a:cs typeface="Arial Unicode MS"/>
                </a:rPr>
                <a:t>syringe driver</a:t>
              </a:r>
            </a:p>
            <a:p>
              <a:pPr>
                <a:buFontTx/>
                <a:buChar char="-"/>
              </a:pPr>
              <a:r>
                <a:rPr lang="th-TH" sz="2800" dirty="0" smtClean="0">
                  <a:latin typeface="Arial Unicode MS"/>
                  <a:ea typeface="Tahoma" pitchFamily="34" charset="0"/>
                  <a:cs typeface="Arial Unicode MS"/>
                </a:rPr>
                <a:t> ติดตามจนกว่าจะเสียชีวิต</a:t>
              </a:r>
              <a:endParaRPr lang="en-US" sz="2800" dirty="0">
                <a:latin typeface="Arial Unicode MS"/>
                <a:ea typeface="Tahoma" pitchFamily="34" charset="0"/>
                <a:cs typeface="Arial Unicode M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95600" y="3733800"/>
              <a:ext cx="334258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h-TH" sz="2800" dirty="0" smtClean="0">
                  <a:latin typeface="Arial Unicode MS"/>
                  <a:ea typeface="Tahoma" pitchFamily="34" charset="0"/>
                  <a:cs typeface="Arial Unicode MS"/>
                </a:rPr>
                <a:t>ติดตามอาการที่ </a:t>
              </a:r>
              <a:r>
                <a:rPr lang="en-US" sz="2800" dirty="0" smtClean="0">
                  <a:latin typeface="Arial Unicode MS"/>
                  <a:ea typeface="Tahoma" pitchFamily="34" charset="0"/>
                  <a:cs typeface="Arial Unicode MS"/>
                </a:rPr>
                <a:t>OPD </a:t>
              </a:r>
            </a:p>
            <a:p>
              <a:pPr algn="ctr"/>
              <a:r>
                <a:rPr lang="th-TH" sz="2800" dirty="0" smtClean="0">
                  <a:latin typeface="Arial Unicode MS"/>
                  <a:ea typeface="Tahoma" pitchFamily="34" charset="0"/>
                  <a:cs typeface="Arial Unicode MS"/>
                </a:rPr>
                <a:t>ให้ญาติมารับยา</a:t>
              </a:r>
              <a:endParaRPr lang="en-US" sz="2800" dirty="0">
                <a:latin typeface="Arial Unicode MS"/>
                <a:ea typeface="Tahoma" pitchFamily="34" charset="0"/>
                <a:cs typeface="Arial Unicode MS"/>
              </a:endParaRPr>
            </a:p>
          </p:txBody>
        </p:sp>
        <p:cxnSp>
          <p:nvCxnSpPr>
            <p:cNvPr id="10" name="Straight Arrow Connector 9"/>
            <p:cNvCxnSpPr>
              <a:stCxn id="3" idx="2"/>
              <a:endCxn id="4" idx="0"/>
            </p:cNvCxnSpPr>
            <p:nvPr/>
          </p:nvCxnSpPr>
          <p:spPr>
            <a:xfrm flipH="1">
              <a:off x="2376755" y="2123420"/>
              <a:ext cx="1978497" cy="3149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3" idx="2"/>
              <a:endCxn id="6" idx="0"/>
            </p:cNvCxnSpPr>
            <p:nvPr/>
          </p:nvCxnSpPr>
          <p:spPr>
            <a:xfrm>
              <a:off x="4355252" y="2123420"/>
              <a:ext cx="2045548" cy="3149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4" idx="2"/>
              <a:endCxn id="8" idx="0"/>
            </p:cNvCxnSpPr>
            <p:nvPr/>
          </p:nvCxnSpPr>
          <p:spPr>
            <a:xfrm>
              <a:off x="2376755" y="3392507"/>
              <a:ext cx="2190136" cy="3412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2"/>
              <a:endCxn id="8" idx="0"/>
            </p:cNvCxnSpPr>
            <p:nvPr/>
          </p:nvCxnSpPr>
          <p:spPr>
            <a:xfrm flipH="1">
              <a:off x="4566891" y="3392507"/>
              <a:ext cx="1833909" cy="3412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endCxn id="7" idx="0"/>
            </p:cNvCxnSpPr>
            <p:nvPr/>
          </p:nvCxnSpPr>
          <p:spPr>
            <a:xfrm>
              <a:off x="4532260" y="4687907"/>
              <a:ext cx="5109" cy="3412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1406047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ts val="3200"/>
              </a:lnSpc>
            </a:pPr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ระบบติดตาม/ส่งต่อผู้ป่วย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 </a:t>
            </a:r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ศูนย์การุณรักษ์</a:t>
            </a:r>
            <a:endParaRPr lang="en-US" sz="40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/>
              <a:ea typeface="Tahoma" pitchFamily="34" charset="0"/>
              <a:cs typeface="Arial Unicode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1295400"/>
            <a:ext cx="305564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นอกเขตอำเภอเมือง</a:t>
            </a:r>
            <a:endParaRPr lang="en-US" sz="2800" dirty="0">
              <a:latin typeface="Arial Unicode MS"/>
              <a:ea typeface="Tahoma" pitchFamily="34" charset="0"/>
              <a:cs typeface="Arial Unicode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1905000"/>
            <a:ext cx="3810000" cy="362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th-TH" sz="2400" dirty="0" smtClean="0">
                <a:latin typeface="Arial Unicode MS"/>
                <a:ea typeface="Tahoma" pitchFamily="34" charset="0"/>
                <a:cs typeface="Arial Unicode MS"/>
              </a:rPr>
              <a:t>โทรประสาน รพ.สต.</a:t>
            </a:r>
            <a:endParaRPr lang="en-US" sz="2400" dirty="0" smtClean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Arial Unicode MS"/>
                <a:ea typeface="Tahoma" pitchFamily="34" charset="0"/>
                <a:cs typeface="Arial Unicode MS"/>
              </a:rPr>
              <a:t>  </a:t>
            </a:r>
            <a:r>
              <a:rPr lang="th-TH" sz="2400" dirty="0" smtClean="0">
                <a:latin typeface="Arial Unicode MS"/>
                <a:ea typeface="Tahoma" pitchFamily="34" charset="0"/>
                <a:cs typeface="Arial Unicode MS"/>
              </a:rPr>
              <a:t>เยี่ยมบ้าน</a:t>
            </a:r>
          </a:p>
          <a:p>
            <a:pPr>
              <a:lnSpc>
                <a:spcPct val="120000"/>
              </a:lnSpc>
            </a:pPr>
            <a:r>
              <a:rPr lang="th-TH" sz="2400" dirty="0" smtClean="0">
                <a:latin typeface="Arial Unicode MS"/>
                <a:ea typeface="Tahoma" pitchFamily="34" charset="0"/>
                <a:cs typeface="Arial Unicode MS"/>
              </a:rPr>
              <a:t>- ส่งใบ </a:t>
            </a:r>
            <a:r>
              <a:rPr lang="en-US" sz="2400" dirty="0" smtClean="0">
                <a:latin typeface="Arial Unicode MS"/>
                <a:ea typeface="Tahoma" pitchFamily="34" charset="0"/>
                <a:cs typeface="Arial Unicode MS"/>
              </a:rPr>
              <a:t>refer,</a:t>
            </a:r>
            <a:r>
              <a:rPr lang="th-TH" sz="2400" dirty="0" smtClean="0">
                <a:latin typeface="Arial Unicode MS"/>
                <a:ea typeface="Tahoma" pitchFamily="34" charset="0"/>
                <a:cs typeface="Arial Unicode MS"/>
              </a:rPr>
              <a:t> </a:t>
            </a:r>
            <a:r>
              <a:rPr lang="en-US" sz="2400" dirty="0" smtClean="0">
                <a:latin typeface="Arial Unicode MS"/>
                <a:ea typeface="Tahoma" pitchFamily="34" charset="0"/>
                <a:cs typeface="Arial Unicode MS"/>
              </a:rPr>
              <a:t>care plan</a:t>
            </a:r>
            <a:br>
              <a:rPr lang="en-US" sz="2400" dirty="0" smtClean="0">
                <a:latin typeface="Arial Unicode MS"/>
                <a:ea typeface="Tahoma" pitchFamily="34" charset="0"/>
                <a:cs typeface="Arial Unicode MS"/>
              </a:rPr>
            </a:br>
            <a:r>
              <a:rPr lang="en-US" sz="2400" dirty="0" smtClean="0">
                <a:latin typeface="Arial Unicode MS"/>
                <a:ea typeface="Tahoma" pitchFamily="34" charset="0"/>
                <a:cs typeface="Arial Unicode MS"/>
              </a:rPr>
              <a:t>- </a:t>
            </a:r>
            <a:r>
              <a:rPr lang="th-TH" sz="2400" dirty="0" smtClean="0">
                <a:latin typeface="Arial Unicode MS"/>
                <a:ea typeface="Tahoma" pitchFamily="34" charset="0"/>
                <a:cs typeface="Arial Unicode MS"/>
              </a:rPr>
              <a:t>ให้ช่องทางการติดต่อ</a:t>
            </a:r>
            <a:r>
              <a:rPr lang="en-US" sz="2400" dirty="0" smtClean="0">
                <a:latin typeface="Arial Unicode MS"/>
                <a:ea typeface="Tahoma" pitchFamily="34" charset="0"/>
                <a:cs typeface="Arial Unicode MS"/>
              </a:rPr>
              <a:t/>
            </a:r>
            <a:br>
              <a:rPr lang="en-US" sz="2400" dirty="0" smtClean="0">
                <a:latin typeface="Arial Unicode MS"/>
                <a:ea typeface="Tahoma" pitchFamily="34" charset="0"/>
                <a:cs typeface="Arial Unicode MS"/>
              </a:rPr>
            </a:br>
            <a:r>
              <a:rPr lang="en-US" sz="2400" dirty="0" smtClean="0">
                <a:latin typeface="Arial Unicode MS"/>
                <a:ea typeface="Tahoma" pitchFamily="34" charset="0"/>
                <a:cs typeface="Arial Unicode MS"/>
              </a:rPr>
              <a:t>  </a:t>
            </a:r>
            <a:r>
              <a:rPr lang="th-TH" sz="2400" dirty="0" smtClean="0">
                <a:latin typeface="Arial Unicode MS"/>
                <a:ea typeface="Tahoma" pitchFamily="34" charset="0"/>
                <a:cs typeface="Arial Unicode MS"/>
              </a:rPr>
              <a:t>เพื่อติดตามผู้ป่วย</a:t>
            </a:r>
          </a:p>
          <a:p>
            <a:pPr>
              <a:lnSpc>
                <a:spcPct val="120000"/>
              </a:lnSpc>
            </a:pPr>
            <a:r>
              <a:rPr lang="th-TH" sz="2400" dirty="0" smtClean="0">
                <a:latin typeface="Arial Unicode MS"/>
                <a:ea typeface="Tahoma" pitchFamily="34" charset="0"/>
                <a:cs typeface="Arial Unicode MS"/>
              </a:rPr>
              <a:t>- ให้คำปรึกษาเรื่องการ</a:t>
            </a:r>
            <a:r>
              <a:rPr lang="en-US" sz="2400" dirty="0" smtClean="0">
                <a:latin typeface="Arial Unicode MS"/>
                <a:ea typeface="Tahoma" pitchFamily="34" charset="0"/>
                <a:cs typeface="Arial Unicode MS"/>
              </a:rPr>
              <a:t/>
            </a:r>
            <a:br>
              <a:rPr lang="en-US" sz="2400" dirty="0" smtClean="0">
                <a:latin typeface="Arial Unicode MS"/>
                <a:ea typeface="Tahoma" pitchFamily="34" charset="0"/>
                <a:cs typeface="Arial Unicode MS"/>
              </a:rPr>
            </a:br>
            <a:r>
              <a:rPr lang="en-US" sz="2400" dirty="0" smtClean="0">
                <a:latin typeface="Arial Unicode MS"/>
                <a:ea typeface="Tahoma" pitchFamily="34" charset="0"/>
                <a:cs typeface="Arial Unicode MS"/>
              </a:rPr>
              <a:t>  </a:t>
            </a:r>
            <a:r>
              <a:rPr lang="th-TH" sz="2400" dirty="0" smtClean="0">
                <a:latin typeface="Arial Unicode MS"/>
                <a:ea typeface="Tahoma" pitchFamily="34" charset="0"/>
                <a:cs typeface="Arial Unicode MS"/>
              </a:rPr>
              <a:t>จัดการอาการ</a:t>
            </a:r>
            <a:endParaRPr lang="en-US" sz="2400" dirty="0" smtClean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ct val="120000"/>
              </a:lnSpc>
            </a:pPr>
            <a:endParaRPr lang="en-US" sz="2400" dirty="0">
              <a:latin typeface="Arial Unicode MS"/>
              <a:ea typeface="Tahoma" pitchFamily="34" charset="0"/>
              <a:cs typeface="Arial Unicode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905000"/>
            <a:ext cx="4191000" cy="406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th-TH" sz="2400" dirty="0" smtClean="0">
                <a:latin typeface="Arial Unicode MS"/>
                <a:ea typeface="Tahoma" pitchFamily="34" charset="0"/>
                <a:cs typeface="Arial Unicode MS"/>
              </a:rPr>
              <a:t>- ส่งต่อข้อมูลให้รพช</a:t>
            </a:r>
            <a:endParaRPr lang="en-US" sz="2400" dirty="0" smtClean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ct val="120000"/>
              </a:lnSpc>
            </a:pPr>
            <a:r>
              <a:rPr lang="th-TH" sz="2400" dirty="0" smtClean="0">
                <a:latin typeface="Arial Unicode MS"/>
                <a:ea typeface="Tahoma" pitchFamily="34" charset="0"/>
                <a:cs typeface="Arial Unicode MS"/>
              </a:rPr>
              <a:t>- สอบถามเรื่องยาที่มี</a:t>
            </a:r>
            <a:br>
              <a:rPr lang="th-TH" sz="2400" dirty="0" smtClean="0">
                <a:latin typeface="Arial Unicode MS"/>
                <a:ea typeface="Tahoma" pitchFamily="34" charset="0"/>
                <a:cs typeface="Arial Unicode MS"/>
              </a:rPr>
            </a:br>
            <a:r>
              <a:rPr lang="th-TH" sz="2400" dirty="0" smtClean="0">
                <a:latin typeface="Arial Unicode MS"/>
                <a:ea typeface="Tahoma" pitchFamily="34" charset="0"/>
                <a:cs typeface="Arial Unicode MS"/>
              </a:rPr>
              <a:t>  ถ้าไม่มียา </a:t>
            </a:r>
            <a:r>
              <a:rPr lang="en-US" sz="2400" dirty="0" smtClean="0">
                <a:latin typeface="Arial Unicode MS"/>
                <a:ea typeface="Tahoma" pitchFamily="34" charset="0"/>
                <a:cs typeface="Arial Unicode MS"/>
                <a:sym typeface="Wingdings" pitchFamily="2" charset="2"/>
              </a:rPr>
              <a:t> </a:t>
            </a:r>
            <a:r>
              <a:rPr lang="th-TH" sz="2400" dirty="0" smtClean="0">
                <a:latin typeface="Arial Unicode MS"/>
                <a:ea typeface="Tahoma" pitchFamily="34" charset="0"/>
                <a:cs typeface="Arial Unicode MS"/>
              </a:rPr>
              <a:t>จัดส่งยาให้</a:t>
            </a:r>
            <a:r>
              <a:rPr lang="en-US" sz="2400" dirty="0" smtClean="0">
                <a:latin typeface="Arial Unicode MS"/>
                <a:ea typeface="Tahoma" pitchFamily="34" charset="0"/>
                <a:cs typeface="Arial Unicode MS"/>
              </a:rPr>
              <a:t/>
            </a:r>
            <a:br>
              <a:rPr lang="en-US" sz="2400" dirty="0" smtClean="0">
                <a:latin typeface="Arial Unicode MS"/>
                <a:ea typeface="Tahoma" pitchFamily="34" charset="0"/>
                <a:cs typeface="Arial Unicode MS"/>
              </a:rPr>
            </a:br>
            <a:r>
              <a:rPr lang="en-US" sz="2400" dirty="0" smtClean="0">
                <a:latin typeface="Arial Unicode MS"/>
                <a:ea typeface="Tahoma" pitchFamily="34" charset="0"/>
                <a:cs typeface="Arial Unicode MS"/>
              </a:rPr>
              <a:t>  </a:t>
            </a:r>
            <a:r>
              <a:rPr lang="th-TH" sz="2400" dirty="0" smtClean="0">
                <a:latin typeface="Arial Unicode MS"/>
                <a:ea typeface="Tahoma" pitchFamily="34" charset="0"/>
                <a:cs typeface="Arial Unicode MS"/>
              </a:rPr>
              <a:t>ผู้ป่วยทาง </a:t>
            </a:r>
            <a:r>
              <a:rPr lang="en-US" sz="2400" dirty="0" smtClean="0">
                <a:latin typeface="Arial Unicode MS"/>
                <a:ea typeface="Tahoma" pitchFamily="34" charset="0"/>
                <a:cs typeface="Arial Unicode MS"/>
              </a:rPr>
              <a:t>EMS</a:t>
            </a:r>
            <a:endParaRPr lang="th-TH" sz="2400" dirty="0" smtClean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ct val="120000"/>
              </a:lnSpc>
            </a:pPr>
            <a:r>
              <a:rPr lang="th-TH" sz="2400" dirty="0" smtClean="0">
                <a:latin typeface="Arial Unicode MS"/>
                <a:ea typeface="Tahoma" pitchFamily="34" charset="0"/>
                <a:cs typeface="Arial Unicode MS"/>
              </a:rPr>
              <a:t>- ส่งใบ </a:t>
            </a:r>
            <a:r>
              <a:rPr lang="en-US" sz="2400" dirty="0" smtClean="0">
                <a:latin typeface="Arial Unicode MS"/>
                <a:ea typeface="Tahoma" pitchFamily="34" charset="0"/>
                <a:cs typeface="Arial Unicode MS"/>
              </a:rPr>
              <a:t>refer, care plan</a:t>
            </a:r>
          </a:p>
          <a:p>
            <a:pPr>
              <a:lnSpc>
                <a:spcPct val="120000"/>
              </a:lnSpc>
            </a:pPr>
            <a:r>
              <a:rPr lang="th-TH" sz="2400" dirty="0" smtClean="0">
                <a:latin typeface="Arial Unicode MS"/>
                <a:ea typeface="Tahoma" pitchFamily="34" charset="0"/>
                <a:cs typeface="Arial Unicode MS"/>
              </a:rPr>
              <a:t>- ให้ช่องทางการติดต่อเพื่อ</a:t>
            </a:r>
            <a:r>
              <a:rPr lang="en-US" sz="2400" dirty="0" smtClean="0">
                <a:latin typeface="Arial Unicode MS"/>
                <a:ea typeface="Tahoma" pitchFamily="34" charset="0"/>
                <a:cs typeface="Arial Unicode MS"/>
              </a:rPr>
              <a:t/>
            </a:r>
            <a:br>
              <a:rPr lang="en-US" sz="2400" dirty="0" smtClean="0">
                <a:latin typeface="Arial Unicode MS"/>
                <a:ea typeface="Tahoma" pitchFamily="34" charset="0"/>
                <a:cs typeface="Arial Unicode MS"/>
              </a:rPr>
            </a:br>
            <a:r>
              <a:rPr lang="en-US" sz="2400" dirty="0" smtClean="0">
                <a:latin typeface="Arial Unicode MS"/>
                <a:ea typeface="Tahoma" pitchFamily="34" charset="0"/>
                <a:cs typeface="Arial Unicode MS"/>
              </a:rPr>
              <a:t>  </a:t>
            </a:r>
            <a:r>
              <a:rPr lang="th-TH" sz="2400" dirty="0" smtClean="0">
                <a:latin typeface="Arial Unicode MS"/>
                <a:ea typeface="Tahoma" pitchFamily="34" charset="0"/>
                <a:cs typeface="Arial Unicode MS"/>
              </a:rPr>
              <a:t>ติดตามผู้ป่วย</a:t>
            </a:r>
          </a:p>
          <a:p>
            <a:pPr>
              <a:lnSpc>
                <a:spcPct val="120000"/>
              </a:lnSpc>
            </a:pPr>
            <a:r>
              <a:rPr lang="th-TH" sz="2400" dirty="0" smtClean="0">
                <a:latin typeface="Arial Unicode MS"/>
                <a:ea typeface="Tahoma" pitchFamily="34" charset="0"/>
                <a:cs typeface="Arial Unicode MS"/>
              </a:rPr>
              <a:t>- ให้คำปรึกษาเรื่องการ</a:t>
            </a:r>
            <a:r>
              <a:rPr lang="en-US" sz="2400" dirty="0" smtClean="0">
                <a:latin typeface="Arial Unicode MS"/>
                <a:ea typeface="Tahoma" pitchFamily="34" charset="0"/>
                <a:cs typeface="Arial Unicode MS"/>
              </a:rPr>
              <a:t/>
            </a:r>
            <a:br>
              <a:rPr lang="en-US" sz="2400" dirty="0" smtClean="0">
                <a:latin typeface="Arial Unicode MS"/>
                <a:ea typeface="Tahoma" pitchFamily="34" charset="0"/>
                <a:cs typeface="Arial Unicode MS"/>
              </a:rPr>
            </a:br>
            <a:r>
              <a:rPr lang="en-US" sz="2400" dirty="0" smtClean="0">
                <a:latin typeface="Arial Unicode MS"/>
                <a:ea typeface="Tahoma" pitchFamily="34" charset="0"/>
                <a:cs typeface="Arial Unicode MS"/>
              </a:rPr>
              <a:t>  </a:t>
            </a:r>
            <a:r>
              <a:rPr lang="th-TH" sz="2400" dirty="0" smtClean="0">
                <a:latin typeface="Arial Unicode MS"/>
                <a:ea typeface="Tahoma" pitchFamily="34" charset="0"/>
                <a:cs typeface="Arial Unicode MS"/>
              </a:rPr>
              <a:t>จัดการอาการ</a:t>
            </a:r>
            <a:endParaRPr lang="en-US" sz="2400" dirty="0">
              <a:latin typeface="Arial Unicode MS"/>
              <a:ea typeface="Tahoma" pitchFamily="34" charset="0"/>
              <a:cs typeface="Arial Unicode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5137395"/>
            <a:ext cx="4347256" cy="14096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th-TH" sz="2400" b="1" dirty="0" smtClean="0">
                <a:latin typeface="Arial Unicode MS"/>
                <a:ea typeface="Tahoma" pitchFamily="34" charset="0"/>
                <a:cs typeface="Arial Unicode MS"/>
              </a:rPr>
              <a:t>ผู้ป่วยระยะสุดท้ายใกล้เสียชีวิต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th-TH" sz="2400" dirty="0" smtClean="0">
                <a:latin typeface="Arial Unicode MS"/>
                <a:ea typeface="Tahoma" pitchFamily="34" charset="0"/>
                <a:cs typeface="Arial Unicode MS"/>
              </a:rPr>
              <a:t> ส่ง </a:t>
            </a:r>
            <a:r>
              <a:rPr lang="en-US" sz="2400" dirty="0" smtClean="0">
                <a:latin typeface="Arial Unicode MS"/>
                <a:ea typeface="Tahoma" pitchFamily="34" charset="0"/>
                <a:cs typeface="Arial Unicode MS"/>
              </a:rPr>
              <a:t>syringe driver</a:t>
            </a:r>
            <a:r>
              <a:rPr lang="th-TH" sz="2400" dirty="0" smtClean="0">
                <a:latin typeface="Arial Unicode MS"/>
                <a:ea typeface="Tahoma" pitchFamily="34" charset="0"/>
                <a:cs typeface="Arial Unicode MS"/>
              </a:rPr>
              <a:t> และยาฉีดให้ </a:t>
            </a:r>
            <a:endParaRPr lang="en-US" sz="2400" dirty="0" smtClean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th-TH" sz="2400" dirty="0" smtClean="0">
                <a:latin typeface="Arial Unicode MS"/>
                <a:ea typeface="Tahoma" pitchFamily="34" charset="0"/>
                <a:cs typeface="Arial Unicode MS"/>
              </a:rPr>
              <a:t> เครือข่ายช่วยผสมยาให้ทุกวัน</a:t>
            </a:r>
            <a:endParaRPr lang="en-US" sz="2400" dirty="0">
              <a:latin typeface="Arial Unicode MS"/>
              <a:ea typeface="Tahoma" pitchFamily="34" charset="0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670040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9562" y="2505144"/>
            <a:ext cx="7884876" cy="122084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ts val="4400"/>
              </a:lnSpc>
            </a:pPr>
            <a:r>
              <a:rPr lang="en-US" sz="4400" b="1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Home Care</a:t>
            </a:r>
          </a:p>
          <a:p>
            <a:pPr algn="ctr">
              <a:lnSpc>
                <a:spcPts val="4400"/>
              </a:lnSpc>
            </a:pPr>
            <a:r>
              <a:rPr lang="th-TH" sz="4400" b="1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การดูแลผู้ป่วยระยะท้ายที่บ้าน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th-TH" sz="4400" b="1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733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852" y="274638"/>
            <a:ext cx="5386192" cy="86836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การเยี่ยมบ้าน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/>
              <a:cs typeface="Arial Unicode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280786"/>
            <a:ext cx="5162939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Arial Unicode MS"/>
                <a:cs typeface="Arial Unicode MS"/>
                <a:sym typeface="Wingdings" pitchFamily="2" charset="2"/>
              </a:rPr>
              <a:t>วัตถุประสงค์การเยี่ยมบ้าน</a:t>
            </a:r>
            <a:endParaRPr lang="en-US" sz="3200" dirty="0" smtClean="0">
              <a:latin typeface="Arial Unicode MS"/>
              <a:cs typeface="Arial Unicode MS"/>
              <a:sym typeface="Wingdings" pitchFamily="2" charset="2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2003348"/>
            <a:ext cx="8496944" cy="393399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ประเมินผู้ป่วยและครอบครัวในบริบทที่เป็นจริง</a:t>
            </a:r>
          </a:p>
          <a:p>
            <a:pPr>
              <a:lnSpc>
                <a:spcPct val="130000"/>
              </a:lnSpc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สร้างสัมพันธภาพและความไว้วางใจ</a:t>
            </a:r>
          </a:p>
          <a:p>
            <a:pPr>
              <a:lnSpc>
                <a:spcPct val="130000"/>
              </a:lnSpc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ผู้ป่วยและครอบครัวเกิดความมั่นใจในการดูแลที่บ้าน</a:t>
            </a:r>
          </a:p>
          <a:p>
            <a:pPr>
              <a:lnSpc>
                <a:spcPct val="130000"/>
              </a:lnSpc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ประเมินความสามารถในการเผชิญปัญหาและการให้การดูแลผู้ป่วยระยะท้ายที่บ้าน</a:t>
            </a:r>
          </a:p>
          <a:p>
            <a:pPr>
              <a:lnSpc>
                <a:spcPct val="130000"/>
              </a:lnSpc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ค้นหาแหล่งประโยชน์ในบ้านและชุมชน</a:t>
            </a:r>
          </a:p>
          <a:p>
            <a:pPr>
              <a:lnSpc>
                <a:spcPct val="130000"/>
              </a:lnSpc>
            </a:pPr>
            <a:endParaRPr lang="en-US" sz="2800" dirty="0" smtClean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83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th-TH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วงจรการเยี่ยมบ้าน</a:t>
            </a:r>
            <a:endParaRPr lang="en-US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/>
              <a:ea typeface="Tahoma" pitchFamily="34" charset="0"/>
              <a:cs typeface="Arial Unicode MS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609600" y="1066800"/>
            <a:ext cx="8001000" cy="5486400"/>
            <a:chOff x="609600" y="1066800"/>
            <a:chExt cx="8001000" cy="5638800"/>
          </a:xfrm>
        </p:grpSpPr>
        <p:sp>
          <p:nvSpPr>
            <p:cNvPr id="5" name="Rectangle 4"/>
            <p:cNvSpPr/>
            <p:nvPr/>
          </p:nvSpPr>
          <p:spPr>
            <a:xfrm>
              <a:off x="609600" y="1066800"/>
              <a:ext cx="8001000" cy="5638800"/>
            </a:xfrm>
            <a:prstGeom prst="rect">
              <a:avLst/>
            </a:prstGeom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bright="-20000" contrast="40000"/>
            </a:blip>
            <a:srcRect/>
            <a:stretch>
              <a:fillRect/>
            </a:stretch>
          </p:blipFill>
          <p:spPr bwMode="auto">
            <a:xfrm>
              <a:off x="838200" y="1371600"/>
              <a:ext cx="7575755" cy="51054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9984585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th-TH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การประชุมก่อนเยี่ยมบ้าน</a:t>
            </a:r>
            <a:endParaRPr lang="en-US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/>
              <a:ea typeface="Tahoma" pitchFamily="34" charset="0"/>
              <a:cs typeface="Arial Unicode MS"/>
            </a:endParaRPr>
          </a:p>
        </p:txBody>
      </p:sp>
      <p:pic>
        <p:nvPicPr>
          <p:cNvPr id="66562" name="Picture 2" descr="D:\DataFromP1610\My Documents\My Pictures\PC patients\เยี่ยมบ้านท่าบ่อ\2013-09-06 10.05.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7696200" cy="5772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8181529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5328592"/>
          </a:xfrm>
        </p:spPr>
        <p:txBody>
          <a:bodyPr>
            <a:noAutofit/>
          </a:bodyPr>
          <a:lstStyle/>
          <a:p>
            <a:pPr lvl="0">
              <a:lnSpc>
                <a:spcPct val="130000"/>
              </a:lnSpc>
            </a:pPr>
            <a:r>
              <a:rPr lang="th-TH" sz="2800" smtClean="0">
                <a:latin typeface="Arial Unicode MS"/>
                <a:ea typeface="Tahoma" pitchFamily="34" charset="0"/>
                <a:cs typeface="Arial Unicode MS"/>
              </a:rPr>
              <a:t>ต้องเตรียมการสถานที่ อาจไม่สะดวก เช่นสถานที่คับแคบ ขาดอุปกรณ์การแพทย์ที่จำเป็นต้องใช้ </a:t>
            </a:r>
            <a:endParaRPr lang="en-US" sz="2800" smtClean="0">
              <a:latin typeface="Arial Unicode MS"/>
              <a:ea typeface="Tahoma" pitchFamily="34" charset="0"/>
              <a:cs typeface="Arial Unicode MS"/>
            </a:endParaRPr>
          </a:p>
          <a:p>
            <a:pPr lvl="0">
              <a:lnSpc>
                <a:spcPct val="130000"/>
              </a:lnSpc>
            </a:pPr>
            <a:r>
              <a:rPr lang="th-TH" sz="2800" smtClean="0">
                <a:latin typeface="Arial Unicode MS"/>
                <a:ea typeface="Tahoma" pitchFamily="34" charset="0"/>
                <a:cs typeface="Arial Unicode MS"/>
              </a:rPr>
              <a:t>จำเป็นต้องมีผู้ดูแลตลอดเวลา ผู้ดูแลต้องมีความตั้งใจเพราะเป็นงานที่หนักทั้งด้านร่างกายและจิตใจ</a:t>
            </a:r>
            <a:endParaRPr lang="en-US" sz="2800" smtClean="0">
              <a:latin typeface="Arial Unicode MS"/>
              <a:ea typeface="Tahoma" pitchFamily="34" charset="0"/>
              <a:cs typeface="Arial Unicode MS"/>
            </a:endParaRPr>
          </a:p>
          <a:p>
            <a:pPr lvl="0">
              <a:lnSpc>
                <a:spcPct val="130000"/>
              </a:lnSpc>
            </a:pPr>
            <a:r>
              <a:rPr lang="th-TH" sz="2800" smtClean="0">
                <a:latin typeface="Arial Unicode MS"/>
                <a:ea typeface="Tahoma" pitchFamily="34" charset="0"/>
                <a:cs typeface="Arial Unicode MS"/>
              </a:rPr>
              <a:t>ครอบครัวมักวิตกกังวลในเรื่องการจัดการอาการ หรือกรณีมีภาวะฉุกเฉิน ขาดความมั่นใจเนื่องจากไม่มีทีมสุขภาพดูแลตลอดเวลา</a:t>
            </a:r>
            <a:endParaRPr lang="en-US" sz="2800" smtClean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ct val="130000"/>
              </a:lnSpc>
            </a:pPr>
            <a:endParaRPr lang="en-US" sz="2800" dirty="0" smtClean="0">
              <a:latin typeface="Arial Unicode MS"/>
              <a:cs typeface="Arial Unicode M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th-TH" sz="4000" b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ข้อเสียของการดูแลที่บ้าน</a:t>
            </a:r>
            <a:endParaRPr lang="en-US" sz="40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/>
              <a:ea typeface="Tahoma" pitchFamily="34" charset="0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39644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391" y="562736"/>
            <a:ext cx="6319381" cy="86836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ขั้นตอนการลงเยี่ยมบ้าน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/>
              <a:cs typeface="Arial Unicode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9429" y="1791222"/>
            <a:ext cx="5811343" cy="38204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30000"/>
              </a:lnSpc>
              <a:buAutoNum type="arabicPeriod"/>
            </a:pPr>
            <a:r>
              <a:rPr lang="th-TH" sz="2800" b="1" dirty="0" smtClean="0">
                <a:latin typeface="Arial Unicode MS"/>
                <a:ea typeface="Tahoma" pitchFamily="34" charset="0"/>
                <a:cs typeface="Arial Unicode MS"/>
              </a:rPr>
              <a:t>ขั้นตอนก่อนการลงเยี่ยมบ้าน</a:t>
            </a:r>
          </a:p>
          <a:p>
            <a:pPr marL="0" indent="0">
              <a:lnSpc>
                <a:spcPct val="130000"/>
              </a:lnSpc>
              <a:buNone/>
            </a:pPr>
            <a:endParaRPr lang="th-TH" sz="2800" b="1" dirty="0" smtClean="0">
              <a:latin typeface="Arial Unicode MS"/>
              <a:ea typeface="Tahoma" pitchFamily="34" charset="0"/>
              <a:cs typeface="Arial Unicode MS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2800" b="1" dirty="0" smtClean="0">
                <a:latin typeface="Arial Unicode MS"/>
                <a:ea typeface="Tahoma" pitchFamily="34" charset="0"/>
                <a:cs typeface="Arial Unicode MS"/>
              </a:rPr>
              <a:t>2. </a:t>
            </a:r>
            <a:r>
              <a:rPr lang="th-TH" sz="2800" b="1" dirty="0" smtClean="0">
                <a:latin typeface="Arial Unicode MS"/>
                <a:ea typeface="Tahoma" pitchFamily="34" charset="0"/>
                <a:cs typeface="Arial Unicode MS"/>
              </a:rPr>
              <a:t>ขั้นตอนระหว่างการลงเยี่ยมบ้าน</a:t>
            </a:r>
          </a:p>
          <a:p>
            <a:pPr marL="0" indent="0">
              <a:lnSpc>
                <a:spcPct val="130000"/>
              </a:lnSpc>
              <a:buNone/>
            </a:pPr>
            <a:endParaRPr lang="th-TH" sz="2800" b="1" dirty="0" smtClean="0">
              <a:latin typeface="Arial Unicode MS"/>
              <a:ea typeface="Tahoma" pitchFamily="34" charset="0"/>
              <a:cs typeface="Arial Unicode MS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en-US" sz="2800" b="1" dirty="0" smtClean="0">
                <a:latin typeface="Arial Unicode MS"/>
                <a:ea typeface="Tahoma" pitchFamily="34" charset="0"/>
                <a:cs typeface="Arial Unicode MS"/>
              </a:rPr>
              <a:t>3. </a:t>
            </a:r>
            <a:r>
              <a:rPr lang="th-TH" sz="2800" b="1" dirty="0" smtClean="0">
                <a:latin typeface="Arial Unicode MS"/>
                <a:ea typeface="Tahoma" pitchFamily="34" charset="0"/>
                <a:cs typeface="Arial Unicode MS"/>
              </a:rPr>
              <a:t>ขั้นตอนหลังการลงเยี่ยมบ้าน</a:t>
            </a:r>
          </a:p>
          <a:p>
            <a:pPr marL="514350" indent="-514350">
              <a:lnSpc>
                <a:spcPct val="130000"/>
              </a:lnSpc>
              <a:buAutoNum type="arabicPeriod"/>
            </a:pPr>
            <a:endParaRPr lang="th-TH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ct val="130000"/>
              </a:lnSpc>
            </a:pPr>
            <a:endParaRPr lang="en-US" sz="2800" dirty="0"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04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95554" y="1296961"/>
            <a:ext cx="7484775" cy="492847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th-TH" sz="2800" b="1" dirty="0" smtClean="0">
                <a:latin typeface="Arial Unicode MS"/>
                <a:ea typeface="Tahoma" pitchFamily="34" charset="0"/>
                <a:cs typeface="Arial Unicode MS"/>
              </a:rPr>
              <a:t>ด้านข้อมูล </a:t>
            </a:r>
            <a:r>
              <a:rPr lang="en-US" sz="2800" dirty="0">
                <a:latin typeface="Arial Unicode MS"/>
                <a:ea typeface="Tahoma" pitchFamily="34" charset="0"/>
                <a:cs typeface="Arial Unicode MS"/>
              </a:rPr>
              <a:t/>
            </a:r>
            <a:br>
              <a:rPr lang="en-US" sz="2800" dirty="0">
                <a:latin typeface="Arial Unicode MS"/>
                <a:ea typeface="Tahoma" pitchFamily="34" charset="0"/>
                <a:cs typeface="Arial Unicode MS"/>
              </a:rPr>
            </a:br>
            <a:r>
              <a:rPr lang="en-US" sz="2800" dirty="0">
                <a:latin typeface="Arial Unicode MS"/>
                <a:ea typeface="Tahoma" pitchFamily="34" charset="0"/>
                <a:cs typeface="Arial Unicode MS"/>
              </a:rPr>
              <a:t>	- 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สรุปประวัติการเจ็บป่วยและการรักษาปัจจุบัน</a:t>
            </a:r>
            <a:r>
              <a:rPr lang="en-US" sz="2800" b="1" dirty="0">
                <a:latin typeface="Arial Unicode MS"/>
                <a:ea typeface="Tahoma" pitchFamily="34" charset="0"/>
                <a:cs typeface="Arial Unicode MS"/>
              </a:rPr>
              <a:t/>
            </a:r>
            <a:br>
              <a:rPr lang="en-US" sz="2800" b="1" dirty="0">
                <a:latin typeface="Arial Unicode MS"/>
                <a:ea typeface="Tahoma" pitchFamily="34" charset="0"/>
                <a:cs typeface="Arial Unicode MS"/>
              </a:rPr>
            </a:br>
            <a:r>
              <a:rPr lang="en-US" sz="2800" b="1" dirty="0">
                <a:latin typeface="Arial Unicode MS"/>
                <a:ea typeface="Tahoma" pitchFamily="34" charset="0"/>
                <a:cs typeface="Arial Unicode MS"/>
              </a:rPr>
              <a:t>	- 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แผน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  <a:sym typeface="Wingdings" pitchFamily="2" charset="2"/>
              </a:rPr>
              <a:t>ที่/เบอร์โทรศัพท์ </a:t>
            </a:r>
            <a:endParaRPr lang="en-US" sz="2800" dirty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ct val="120000"/>
              </a:lnSpc>
            </a:pPr>
            <a:r>
              <a:rPr lang="th-TH" sz="2800" b="1" dirty="0" smtClean="0">
                <a:latin typeface="Arial Unicode MS"/>
                <a:ea typeface="Tahoma" pitchFamily="34" charset="0"/>
                <a:cs typeface="Arial Unicode MS"/>
              </a:rPr>
              <a:t>ด้านบุคคล</a:t>
            </a: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/>
            </a:r>
            <a:b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</a:b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>	- 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ตัวเราและทีม</a:t>
            </a:r>
            <a:r>
              <a:rPr lang="en-US" sz="2800" b="1" dirty="0" smtClean="0">
                <a:latin typeface="Arial Unicode MS"/>
                <a:ea typeface="Tahoma" pitchFamily="34" charset="0"/>
                <a:cs typeface="Arial Unicode MS"/>
              </a:rPr>
              <a:t/>
            </a:r>
            <a:br>
              <a:rPr lang="en-US" sz="2800" b="1" dirty="0" smtClean="0">
                <a:latin typeface="Arial Unicode MS"/>
                <a:ea typeface="Tahoma" pitchFamily="34" charset="0"/>
                <a:cs typeface="Arial Unicode MS"/>
              </a:rPr>
            </a:br>
            <a:r>
              <a:rPr lang="en-US" sz="2800" b="1" dirty="0" smtClean="0">
                <a:latin typeface="Arial Unicode MS"/>
                <a:ea typeface="Tahoma" pitchFamily="34" charset="0"/>
                <a:cs typeface="Arial Unicode MS"/>
              </a:rPr>
              <a:t>	- 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ผู้ป่วยและญาติ</a:t>
            </a:r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ct val="120000"/>
              </a:lnSpc>
            </a:pPr>
            <a:r>
              <a:rPr lang="th-TH" sz="2800" b="1" dirty="0" smtClean="0">
                <a:latin typeface="Arial Unicode MS"/>
                <a:ea typeface="Tahoma" pitchFamily="34" charset="0"/>
                <a:cs typeface="Arial Unicode MS"/>
              </a:rPr>
              <a:t>ด้านอุปกรณ์</a:t>
            </a:r>
            <a:r>
              <a:rPr lang="en-US" sz="2800" b="1" dirty="0" smtClean="0">
                <a:latin typeface="Arial Unicode MS"/>
                <a:ea typeface="Tahoma" pitchFamily="34" charset="0"/>
                <a:cs typeface="Arial Unicode MS"/>
              </a:rPr>
              <a:t> </a:t>
            </a:r>
            <a:br>
              <a:rPr lang="en-US" sz="2800" b="1" dirty="0" smtClean="0">
                <a:latin typeface="Arial Unicode MS"/>
                <a:ea typeface="Tahoma" pitchFamily="34" charset="0"/>
                <a:cs typeface="Arial Unicode MS"/>
              </a:rPr>
            </a:br>
            <a:r>
              <a:rPr lang="en-US" sz="2800" b="1" dirty="0" smtClean="0">
                <a:latin typeface="Arial Unicode MS"/>
                <a:ea typeface="Tahoma" pitchFamily="34" charset="0"/>
                <a:cs typeface="Arial Unicode MS"/>
              </a:rPr>
              <a:t>	- 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  <a:sym typeface="Wingdings" pitchFamily="2" charset="2"/>
              </a:rPr>
              <a:t>กระเป๋าเยี่ยมบ้าน </a:t>
            </a: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/>
            </a:r>
            <a:b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</a:b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>	- 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เอกสารต่างๆ เช่น แบบบันทึกการเยี่ยมบ้าน</a:t>
            </a:r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การเตรียมตัวก่อนลงเยี่ยมบ้าน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01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836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กระเป๋าเยี่ยมบ้าน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/>
              <a:cs typeface="Arial Unicode MS"/>
            </a:endParaRPr>
          </a:p>
        </p:txBody>
      </p:sp>
      <p:graphicFrame>
        <p:nvGraphicFramePr>
          <p:cNvPr id="5" name="ตัวยึด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5292679"/>
              </p:ext>
            </p:extLst>
          </p:nvPr>
        </p:nvGraphicFramePr>
        <p:xfrm>
          <a:off x="144016" y="894182"/>
          <a:ext cx="8820472" cy="5764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4931"/>
                <a:gridCol w="5455541"/>
              </a:tblGrid>
              <a:tr h="552017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อุปกรณ์ที่จำเป็น</a:t>
                      </a:r>
                      <a:endParaRPr lang="th-TH" sz="2800" dirty="0">
                        <a:latin typeface="Arial Unicode MS"/>
                        <a:ea typeface="Tahoma" pitchFamily="34" charset="0"/>
                        <a:cs typeface="Arial Unicode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ยาที่จำเป็นที่ใช้จัดการอาการที่บ้าน</a:t>
                      </a:r>
                      <a:endParaRPr lang="th-TH" sz="2800" dirty="0">
                        <a:latin typeface="Arial Unicode MS"/>
                        <a:ea typeface="Tahoma" pitchFamily="34" charset="0"/>
                        <a:cs typeface="Arial Unicode MS"/>
                      </a:endParaRPr>
                    </a:p>
                  </a:txBody>
                  <a:tcPr/>
                </a:tc>
              </a:tr>
              <a:tr h="516298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h-TH" sz="240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 เครื่องวัดความดัน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h-TH" sz="240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 หูฟัง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h-TH" sz="240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 ไฟฉาย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h-TH" sz="240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 ถุงมือ วา</a:t>
                      </a:r>
                      <a:r>
                        <a:rPr lang="th-TH" sz="2400" dirty="0" err="1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สลีน</a:t>
                      </a:r>
                      <a:endParaRPr lang="th-TH" sz="2400" dirty="0" smtClean="0">
                        <a:latin typeface="Arial Unicode MS"/>
                        <a:ea typeface="Tahoma" pitchFamily="34" charset="0"/>
                        <a:cs typeface="Arial Unicode M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40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 ถุงพลาสติก ผ้าเช็ดมือ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h-TH" sz="240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 อุปกรณ์ทำแผล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aseline="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 </a:t>
                      </a:r>
                      <a:r>
                        <a:rPr lang="en-US" sz="240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Alcohol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 </a:t>
                      </a:r>
                      <a:r>
                        <a:rPr lang="en-US" sz="2400" baseline="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NSS/SWI</a:t>
                      </a:r>
                      <a:endParaRPr lang="en-US" sz="2400" dirty="0" smtClean="0">
                        <a:latin typeface="Arial Unicode MS"/>
                        <a:ea typeface="Tahoma" pitchFamily="34" charset="0"/>
                        <a:cs typeface="Arial Unicode M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 NG/Foley catheter</a:t>
                      </a:r>
                      <a:endParaRPr lang="th-TH" sz="2400" dirty="0" smtClean="0">
                        <a:latin typeface="Arial Unicode MS"/>
                        <a:ea typeface="Tahoma" pitchFamily="34" charset="0"/>
                        <a:cs typeface="Arial Unicode MS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h-TH" sz="2400" baseline="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 </a:t>
                      </a:r>
                      <a:r>
                        <a:rPr lang="en-US" sz="2400" baseline="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KY-jelly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aseline="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 Syringe</a:t>
                      </a:r>
                      <a:r>
                        <a:rPr lang="th-TH" sz="2400" baseline="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 </a:t>
                      </a:r>
                      <a:r>
                        <a:rPr lang="en-US" sz="2400" baseline="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disposable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aseline="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 Needle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aseline="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 Butterfly needle no.25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aseline="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 Syringe driver </a:t>
                      </a:r>
                      <a:endParaRPr lang="th-TH" sz="2400" dirty="0">
                        <a:latin typeface="Arial Unicode MS"/>
                        <a:ea typeface="Tahoma" pitchFamily="34" charset="0"/>
                        <a:cs typeface="Arial Unicode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- MO inj.: </a:t>
                      </a:r>
                      <a:r>
                        <a:rPr lang="th-TH" sz="240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บรรเทาอาการปวด/หอบเหนื่อย</a:t>
                      </a:r>
                    </a:p>
                    <a:p>
                      <a:r>
                        <a:rPr lang="th-TH" sz="240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-</a:t>
                      </a:r>
                      <a:r>
                        <a:rPr lang="en-US" sz="240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 Midazolam inj.:</a:t>
                      </a:r>
                      <a:r>
                        <a:rPr lang="en-US" sz="2400" baseline="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 </a:t>
                      </a:r>
                      <a:r>
                        <a:rPr lang="th-TH" sz="2400" baseline="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หอบเหนื่อย</a:t>
                      </a:r>
                      <a:r>
                        <a:rPr lang="en-US" sz="2400" baseline="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 </a:t>
                      </a:r>
                      <a:r>
                        <a:rPr lang="th-TH" sz="2400" baseline="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กระวนกระวายในระยะท้าย (</a:t>
                      </a:r>
                      <a:r>
                        <a:rPr lang="en-US" sz="2400" baseline="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terminal delirium</a:t>
                      </a:r>
                      <a:r>
                        <a:rPr lang="th-TH" sz="2400" baseline="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)</a:t>
                      </a:r>
                    </a:p>
                    <a:p>
                      <a:r>
                        <a:rPr lang="th-TH" sz="2400" baseline="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-</a:t>
                      </a:r>
                      <a:r>
                        <a:rPr lang="en-US" sz="2400" baseline="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 Fentanyl inj.: </a:t>
                      </a:r>
                      <a:r>
                        <a:rPr lang="th-TH" sz="240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ปวด/หอบเหนื่อย</a:t>
                      </a:r>
                      <a:r>
                        <a:rPr lang="th-TH" sz="2400" baseline="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กรณีไตวาย/</a:t>
                      </a:r>
                      <a:r>
                        <a:rPr lang="en-US" sz="2400" baseline="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incident pain (</a:t>
                      </a:r>
                      <a:r>
                        <a:rPr lang="th-TH" sz="2400" baseline="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อมใต้ลิ้น)</a:t>
                      </a:r>
                    </a:p>
                    <a:p>
                      <a:r>
                        <a:rPr lang="th-TH" sz="2400" baseline="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-</a:t>
                      </a:r>
                      <a:r>
                        <a:rPr lang="en-US" sz="2400" baseline="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Lorazepam</a:t>
                      </a:r>
                      <a:r>
                        <a:rPr lang="en-US" sz="2400" baseline="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: </a:t>
                      </a:r>
                      <a:r>
                        <a:rPr lang="th-TH" sz="2400" baseline="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อมใต้ลิ้น กรณีกลัวกังวล</a:t>
                      </a:r>
                    </a:p>
                    <a:p>
                      <a:r>
                        <a:rPr lang="th-TH" sz="2400" baseline="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-</a:t>
                      </a:r>
                      <a:r>
                        <a:rPr lang="en-US" sz="2400" baseline="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 Metoclopramide inj.: </a:t>
                      </a:r>
                      <a:r>
                        <a:rPr lang="th-TH" sz="2400" baseline="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คลื่นไส้ อาเจียน </a:t>
                      </a:r>
                    </a:p>
                    <a:p>
                      <a:r>
                        <a:rPr lang="th-TH" sz="2400" baseline="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-</a:t>
                      </a:r>
                      <a:r>
                        <a:rPr lang="en-US" sz="2400" baseline="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 Atropine ED/inj.:</a:t>
                      </a:r>
                      <a:r>
                        <a:rPr lang="th-TH" sz="2400" baseline="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ลดเสมหะระยะใกล้เสียชีวิต</a:t>
                      </a:r>
                      <a:endParaRPr lang="en-US" sz="2400" baseline="0" dirty="0" smtClean="0">
                        <a:latin typeface="Arial Unicode MS"/>
                        <a:ea typeface="Tahoma" pitchFamily="34" charset="0"/>
                        <a:cs typeface="Arial Unicode MS"/>
                      </a:endParaRPr>
                    </a:p>
                    <a:p>
                      <a:r>
                        <a:rPr lang="en-US" sz="2400" baseline="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- Haloperidol: </a:t>
                      </a:r>
                      <a:r>
                        <a:rPr lang="th-TH" sz="2400" baseline="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เพ้อ สับสน/คลื่นไส้ อาเจียน </a:t>
                      </a:r>
                      <a:endParaRPr lang="en-US" sz="2400" baseline="0" dirty="0" smtClean="0">
                        <a:latin typeface="Arial Unicode MS"/>
                        <a:ea typeface="Tahoma" pitchFamily="34" charset="0"/>
                        <a:cs typeface="Arial Unicode MS"/>
                      </a:endParaRPr>
                    </a:p>
                    <a:p>
                      <a:r>
                        <a:rPr lang="en-US" sz="2400" baseline="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- Dexamethasone: SCC/Brain met.</a:t>
                      </a:r>
                    </a:p>
                    <a:p>
                      <a:r>
                        <a:rPr lang="en-US" sz="2400" baseline="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- Ketamine:</a:t>
                      </a:r>
                      <a:r>
                        <a:rPr lang="th-TH" sz="2400" baseline="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เสริมฤทธิ์ </a:t>
                      </a:r>
                      <a:r>
                        <a:rPr lang="en-US" sz="2400" baseline="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MO/neuropathic </a:t>
                      </a:r>
                      <a:br>
                        <a:rPr lang="en-US" sz="2400" baseline="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</a:br>
                      <a:r>
                        <a:rPr lang="en-US" sz="2400" baseline="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 pain/incident pain</a:t>
                      </a:r>
                      <a:endParaRPr lang="th-TH" sz="2400" baseline="0" dirty="0" smtClean="0">
                        <a:latin typeface="Arial Unicode MS"/>
                        <a:ea typeface="Tahoma" pitchFamily="34" charset="0"/>
                        <a:cs typeface="Arial Unicode MS"/>
                      </a:endParaRPr>
                    </a:p>
                    <a:p>
                      <a:r>
                        <a:rPr lang="en-US" sz="2400" baseline="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- Unison enema: </a:t>
                      </a:r>
                      <a:r>
                        <a:rPr lang="th-TH" sz="2400" baseline="0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ท้องผูกรุนแรง</a:t>
                      </a:r>
                      <a:endParaRPr lang="th-TH" sz="2400" dirty="0">
                        <a:latin typeface="Arial Unicode MS"/>
                        <a:ea typeface="Tahoma" pitchFamily="34" charset="0"/>
                        <a:cs typeface="Arial Unicode M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719596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5630"/>
            <a:ext cx="8496944" cy="466907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ประเมินสมรรถนะ (</a:t>
            </a: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>PPS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) 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ซักประวัติ ตรวจร่างกาย </a:t>
            </a:r>
          </a:p>
          <a:p>
            <a:pPr>
              <a:lnSpc>
                <a:spcPct val="120000"/>
              </a:lnSpc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ประเมินอาการ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ไม่สุขสบาย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ต่างๆ 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จัดการ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ปัญหาที่ตรวจพบทันที เช่น ปรับยาหรือการทำหัตถการที่จำเป็น</a:t>
            </a:r>
          </a:p>
          <a:p>
            <a:pPr>
              <a:lnSpc>
                <a:spcPct val="120000"/>
              </a:lnSpc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ประเมินผู้ดูแลและสมาชิกในครอบครัว</a:t>
            </a:r>
          </a:p>
          <a:p>
            <a:pPr>
              <a:lnSpc>
                <a:spcPct val="120000"/>
              </a:lnSpc>
            </a:pP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ประชุมครอบครัว/ให้ความรู้และข้อมูลที่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จำเป็น เช่น 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ข้อมูลเรื่องโรค 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พยากรณ์โรค แผนการดูแลจัดการอาการ</a:t>
            </a:r>
            <a:endParaRPr lang="th-TH" sz="2800" dirty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ct val="120000"/>
              </a:lnSpc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เตรียม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ความพร้อมให้ผู้ป่วยและครอบครัว โดยเฉพาะถ้าประเมินได้ว่าอยู่ในระยะใกล้เสียชีวิต</a:t>
            </a:r>
          </a:p>
          <a:p>
            <a:pPr>
              <a:lnSpc>
                <a:spcPct val="120000"/>
              </a:lnSpc>
            </a:pPr>
            <a:endParaRPr lang="en-US" sz="2800" dirty="0" smtClean="0">
              <a:latin typeface="Arial Unicode MS"/>
              <a:cs typeface="Arial Unicode M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60323" y="337268"/>
            <a:ext cx="5906022" cy="86836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ระหว่างลงเยี่ยมบ้าน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2201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0" y="292100"/>
            <a:ext cx="9144000" cy="6223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/>
            <a:r>
              <a:rPr lang="th-TH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หลักการประเมินระหว่างลงเยี่ยมบ้าน</a:t>
            </a:r>
            <a:endParaRPr lang="en-US" b="1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/>
              <a:ea typeface="Tahoma" pitchFamily="34" charset="0"/>
              <a:cs typeface="Arial Unicode MS"/>
            </a:endParaRP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4267200" y="1143000"/>
            <a:ext cx="4876800" cy="5334000"/>
          </a:xfrm>
        </p:spPr>
        <p:txBody>
          <a:bodyPr>
            <a:noAutofit/>
          </a:bodyPr>
          <a:lstStyle/>
          <a:p>
            <a:pPr eaLnBrk="1" hangingPunct="1">
              <a:lnSpc>
                <a:spcPts val="3500"/>
              </a:lnSpc>
            </a:pPr>
            <a:r>
              <a:rPr lang="en-US" dirty="0" smtClean="0">
                <a:solidFill>
                  <a:srgbClr val="000000"/>
                </a:solidFill>
                <a:latin typeface="Arial Unicode MS"/>
                <a:ea typeface="Tahoma" pitchFamily="34" charset="0"/>
                <a:cs typeface="Arial Unicode MS"/>
              </a:rPr>
              <a:t>I    Immobility</a:t>
            </a:r>
          </a:p>
          <a:p>
            <a:pPr eaLnBrk="1" hangingPunct="1">
              <a:lnSpc>
                <a:spcPts val="3500"/>
              </a:lnSpc>
            </a:pPr>
            <a:r>
              <a:rPr lang="en-US" dirty="0" smtClean="0">
                <a:solidFill>
                  <a:srgbClr val="000000"/>
                </a:solidFill>
                <a:latin typeface="Arial Unicode MS"/>
                <a:ea typeface="Tahoma" pitchFamily="34" charset="0"/>
                <a:cs typeface="Arial Unicode MS"/>
              </a:rPr>
              <a:t>N   Nutrition</a:t>
            </a:r>
          </a:p>
          <a:p>
            <a:pPr eaLnBrk="1" hangingPunct="1">
              <a:lnSpc>
                <a:spcPts val="3500"/>
              </a:lnSpc>
            </a:pPr>
            <a:r>
              <a:rPr lang="en-US" dirty="0" smtClean="0">
                <a:solidFill>
                  <a:srgbClr val="000000"/>
                </a:solidFill>
                <a:latin typeface="Arial Unicode MS"/>
                <a:ea typeface="Tahoma" pitchFamily="34" charset="0"/>
                <a:cs typeface="Arial Unicode MS"/>
              </a:rPr>
              <a:t>H   Home environment</a:t>
            </a:r>
          </a:p>
          <a:p>
            <a:pPr eaLnBrk="1" hangingPunct="1">
              <a:lnSpc>
                <a:spcPts val="3500"/>
              </a:lnSpc>
            </a:pPr>
            <a:r>
              <a:rPr lang="en-US" dirty="0" smtClean="0">
                <a:solidFill>
                  <a:srgbClr val="000000"/>
                </a:solidFill>
                <a:latin typeface="Arial Unicode MS"/>
                <a:ea typeface="Tahoma" pitchFamily="34" charset="0"/>
                <a:cs typeface="Arial Unicode MS"/>
              </a:rPr>
              <a:t>O   Other people</a:t>
            </a:r>
          </a:p>
          <a:p>
            <a:pPr eaLnBrk="1" hangingPunct="1">
              <a:lnSpc>
                <a:spcPts val="3500"/>
              </a:lnSpc>
            </a:pPr>
            <a:r>
              <a:rPr lang="en-US" dirty="0" smtClean="0">
                <a:solidFill>
                  <a:srgbClr val="000000"/>
                </a:solidFill>
                <a:latin typeface="Arial Unicode MS"/>
                <a:ea typeface="Tahoma" pitchFamily="34" charset="0"/>
                <a:cs typeface="Arial Unicode MS"/>
              </a:rPr>
              <a:t>M  </a:t>
            </a:r>
            <a:r>
              <a:rPr lang="th-TH" dirty="0" smtClean="0">
                <a:solidFill>
                  <a:srgbClr val="000000"/>
                </a:solidFill>
                <a:latin typeface="Arial Unicode MS"/>
                <a:ea typeface="Tahoma" pitchFamily="34" charset="0"/>
                <a:cs typeface="Arial Unicode M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Unicode MS"/>
                <a:ea typeface="Tahoma" pitchFamily="34" charset="0"/>
                <a:cs typeface="Arial Unicode MS"/>
              </a:rPr>
              <a:t>Medications</a:t>
            </a:r>
          </a:p>
          <a:p>
            <a:pPr eaLnBrk="1" hangingPunct="1">
              <a:lnSpc>
                <a:spcPts val="3500"/>
              </a:lnSpc>
            </a:pPr>
            <a:r>
              <a:rPr lang="en-US" dirty="0" smtClean="0">
                <a:solidFill>
                  <a:srgbClr val="000000"/>
                </a:solidFill>
                <a:latin typeface="Arial Unicode MS"/>
                <a:ea typeface="Tahoma" pitchFamily="34" charset="0"/>
                <a:cs typeface="Arial Unicode MS"/>
              </a:rPr>
              <a:t>E    Examination</a:t>
            </a:r>
          </a:p>
          <a:p>
            <a:pPr eaLnBrk="1" hangingPunct="1">
              <a:lnSpc>
                <a:spcPts val="3500"/>
              </a:lnSpc>
            </a:pPr>
            <a:r>
              <a:rPr lang="en-US" dirty="0" smtClean="0">
                <a:solidFill>
                  <a:srgbClr val="000000"/>
                </a:solidFill>
                <a:latin typeface="Arial Unicode MS"/>
                <a:ea typeface="Tahoma" pitchFamily="34" charset="0"/>
                <a:cs typeface="Arial Unicode MS"/>
              </a:rPr>
              <a:t>S    Safety</a:t>
            </a:r>
          </a:p>
          <a:p>
            <a:pPr eaLnBrk="1" hangingPunct="1">
              <a:lnSpc>
                <a:spcPts val="3500"/>
              </a:lnSpc>
            </a:pPr>
            <a:r>
              <a:rPr lang="en-US" dirty="0" smtClean="0">
                <a:solidFill>
                  <a:srgbClr val="000000"/>
                </a:solidFill>
                <a:latin typeface="Arial Unicode MS"/>
                <a:ea typeface="Tahoma" pitchFamily="34" charset="0"/>
                <a:cs typeface="Arial Unicode MS"/>
              </a:rPr>
              <a:t>S    Spiritual health</a:t>
            </a:r>
          </a:p>
          <a:p>
            <a:pPr eaLnBrk="1" hangingPunct="1">
              <a:lnSpc>
                <a:spcPts val="3500"/>
              </a:lnSpc>
            </a:pPr>
            <a:r>
              <a:rPr lang="en-US" dirty="0" smtClean="0">
                <a:solidFill>
                  <a:srgbClr val="000000"/>
                </a:solidFill>
                <a:latin typeface="Arial Unicode MS"/>
                <a:ea typeface="Tahoma" pitchFamily="34" charset="0"/>
                <a:cs typeface="Arial Unicode MS"/>
              </a:rPr>
              <a:t>S    Home health care </a:t>
            </a:r>
            <a:r>
              <a:rPr lang="th-TH" dirty="0" smtClean="0">
                <a:solidFill>
                  <a:srgbClr val="000000"/>
                </a:solidFill>
                <a:latin typeface="Arial Unicode MS"/>
                <a:ea typeface="Tahoma" pitchFamily="34" charset="0"/>
                <a:cs typeface="Arial Unicode MS"/>
              </a:rPr>
              <a:t/>
            </a:r>
            <a:br>
              <a:rPr lang="th-TH" dirty="0" smtClean="0">
                <a:solidFill>
                  <a:srgbClr val="000000"/>
                </a:solidFill>
                <a:latin typeface="Arial Unicode MS"/>
                <a:ea typeface="Tahoma" pitchFamily="34" charset="0"/>
                <a:cs typeface="Arial Unicode MS"/>
              </a:rPr>
            </a:br>
            <a:r>
              <a:rPr lang="th-TH" dirty="0" smtClean="0">
                <a:solidFill>
                  <a:srgbClr val="000000"/>
                </a:solidFill>
                <a:latin typeface="Arial Unicode MS"/>
                <a:ea typeface="Tahoma" pitchFamily="34" charset="0"/>
                <a:cs typeface="Arial Unicode MS"/>
              </a:rPr>
              <a:t>      </a:t>
            </a:r>
            <a:r>
              <a:rPr lang="en-US" dirty="0" smtClean="0">
                <a:solidFill>
                  <a:srgbClr val="000000"/>
                </a:solidFill>
                <a:latin typeface="Arial Unicode MS"/>
                <a:ea typeface="Tahoma" pitchFamily="34" charset="0"/>
                <a:cs typeface="Arial Unicode MS"/>
              </a:rPr>
              <a:t>services</a:t>
            </a:r>
          </a:p>
          <a:p>
            <a:pPr eaLnBrk="1" hangingPunct="1">
              <a:lnSpc>
                <a:spcPts val="3500"/>
              </a:lnSpc>
            </a:pPr>
            <a:endParaRPr lang="en-US" dirty="0" smtClean="0">
              <a:solidFill>
                <a:srgbClr val="000000"/>
              </a:solidFill>
              <a:latin typeface="Arial Unicode MS"/>
              <a:ea typeface="Tahoma" pitchFamily="34" charset="0"/>
              <a:cs typeface="Arial Unicode MS"/>
            </a:endParaRPr>
          </a:p>
        </p:txBody>
      </p:sp>
      <p:pic>
        <p:nvPicPr>
          <p:cNvPr id="21506" name="Picture 2" descr="http://photos-g.ak.fbcdn.net/hphotos-ak-prn2/254780_219357438116237_698378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684" y="1738580"/>
            <a:ext cx="3710116" cy="439277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708727" y="1066800"/>
            <a:ext cx="317747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INHOME SSS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3711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>
              <a:lnSpc>
                <a:spcPts val="3500"/>
              </a:lnSpc>
              <a:defRPr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Immobility</a:t>
            </a:r>
            <a:br>
              <a:rPr lang="en-US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</a:br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ความสามารถในการช่วยเหลือตนเองและการเคลื่อนไหว</a:t>
            </a:r>
            <a:endParaRPr lang="en-US" sz="4000" b="1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/>
              <a:ea typeface="Tahoma" pitchFamily="34" charset="0"/>
              <a:cs typeface="Arial Unicode M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28600" y="1952694"/>
            <a:ext cx="4268788" cy="639762"/>
          </a:xfrm>
        </p:spPr>
        <p:txBody>
          <a:bodyPr>
            <a:noAutofit/>
          </a:bodyPr>
          <a:lstStyle/>
          <a:p>
            <a:pPr lvl="0" algn="ctr"/>
            <a:r>
              <a:rPr lang="th-TH" sz="3200" dirty="0" smtClean="0">
                <a:latin typeface="Arial Unicode MS"/>
                <a:ea typeface="Tahoma" pitchFamily="34" charset="0"/>
                <a:cs typeface="Arial Unicode MS"/>
              </a:rPr>
              <a:t>กิจวัตรประจำวันพื้นฐาน</a:t>
            </a:r>
            <a:endParaRPr lang="en-US" sz="3200" dirty="0" smtClean="0">
              <a:latin typeface="Arial Unicode MS"/>
              <a:ea typeface="Tahoma" pitchFamily="34" charset="0"/>
              <a:cs typeface="Arial Unicode MS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2906712"/>
            <a:ext cx="4040188" cy="39512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อาบน้ำ</a:t>
            </a:r>
          </a:p>
          <a:p>
            <a:pPr>
              <a:defRPr/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แต่งตัว </a:t>
            </a:r>
          </a:p>
          <a:p>
            <a:pPr>
              <a:defRPr/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เข้าห้องน้ำ</a:t>
            </a:r>
          </a:p>
          <a:p>
            <a:pPr>
              <a:defRPr/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การเคลื่อนย้าย</a:t>
            </a:r>
          </a:p>
          <a:p>
            <a:pPr>
              <a:defRPr/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การกลั้นการขับถ่าย </a:t>
            </a:r>
          </a:p>
          <a:p>
            <a:pPr>
              <a:defRPr/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การรับประทานอาหาร</a:t>
            </a:r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endParaRPr lang="en-US" sz="2000" dirty="0">
              <a:latin typeface="Arial Unicode MS"/>
              <a:cs typeface="Arial Unicode M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2266950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th-TH" sz="3200" dirty="0" smtClean="0">
                <a:latin typeface="Arial Unicode MS"/>
                <a:ea typeface="Tahoma" pitchFamily="34" charset="0"/>
                <a:cs typeface="Arial Unicode MS"/>
              </a:rPr>
              <a:t>การดำรงชีวิต </a:t>
            </a:r>
            <a:br>
              <a:rPr lang="th-TH" sz="3200" dirty="0" smtClean="0">
                <a:latin typeface="Arial Unicode MS"/>
                <a:ea typeface="Tahoma" pitchFamily="34" charset="0"/>
                <a:cs typeface="Arial Unicode MS"/>
              </a:rPr>
            </a:br>
            <a:r>
              <a:rPr lang="th-TH" sz="3200" dirty="0" smtClean="0">
                <a:latin typeface="Arial Unicode MS"/>
                <a:ea typeface="Tahoma" pitchFamily="34" charset="0"/>
                <a:cs typeface="Arial Unicode MS"/>
              </a:rPr>
              <a:t>การทำกิจกรรมต่างๆ</a:t>
            </a:r>
            <a:endParaRPr lang="en-US" sz="3200" dirty="0">
              <a:latin typeface="Arial Unicode MS"/>
              <a:ea typeface="Tahoma" pitchFamily="34" charset="0"/>
              <a:cs typeface="Arial Unicode M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2906712"/>
            <a:ext cx="4041775" cy="3951288"/>
          </a:xfrm>
        </p:spPr>
        <p:txBody>
          <a:bodyPr>
            <a:normAutofit/>
          </a:bodyPr>
          <a:lstStyle/>
          <a:p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ออกนอกบ้าน</a:t>
            </a:r>
          </a:p>
          <a:p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จ่ายตลาด</a:t>
            </a:r>
          </a:p>
          <a:p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ทำอาหาร</a:t>
            </a:r>
          </a:p>
          <a:p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ทำความสะอาดบ้าน</a:t>
            </a:r>
          </a:p>
          <a:p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ซักเสื้อผ้า</a:t>
            </a:r>
          </a:p>
          <a:p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การรับประทานยา</a:t>
            </a:r>
            <a:endParaRPr lang="en-US" sz="2800" dirty="0">
              <a:latin typeface="Arial Unicode MS"/>
              <a:ea typeface="Tahoma" pitchFamily="34" charset="0"/>
              <a:cs typeface="Arial Unicode M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28600" y="1981200"/>
            <a:ext cx="4648200" cy="4572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19509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273050"/>
            <a:ext cx="3200400" cy="116205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th-TH" sz="36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การเคลื่อนย้าย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/>
            </a:r>
            <a:br>
              <a:rPr lang="en-US" sz="36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</a:br>
            <a:r>
              <a:rPr lang="th-TH" sz="36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ผู้ป่วย</a:t>
            </a:r>
            <a:endParaRPr lang="en-US" sz="36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/>
              <a:cs typeface="Arial Unicode MS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228600" y="1676400"/>
            <a:ext cx="3008313" cy="44497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> 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ควรปฏิบัติโดยผู้ดูแลที่มีร่างกายแข็งแรง </a:t>
            </a:r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> 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รู้หลักการเคลื่อนไหวร่างกายที่ถูกต้อง</a:t>
            </a:r>
          </a:p>
          <a:p>
            <a:pPr>
              <a:lnSpc>
                <a:spcPct val="120000"/>
              </a:lnSpc>
            </a:pPr>
            <a:endParaRPr lang="en-US" sz="2800" dirty="0">
              <a:latin typeface="Arial Unicode MS"/>
              <a:cs typeface="Arial Unicode M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52400"/>
            <a:ext cx="5666983" cy="655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979527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Nutrition</a:t>
            </a:r>
          </a:p>
        </p:txBody>
      </p:sp>
      <p:pic>
        <p:nvPicPr>
          <p:cNvPr id="26626" name="Picture 2" descr="http://farm6.staticflickr.com/5292/5450545373_f488e36e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9977" y="1240027"/>
            <a:ext cx="3048000" cy="2029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2" name="Picture 8" descr="http://t3.gstatic.com/images?q=tbn:ANd9GcSr2Tqa1cm_o9XPw_v6h8cZjLLHEcZAPiyWesEPrg8RCduVu7apWFW7sXwI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8869" y="3186365"/>
            <a:ext cx="2736574" cy="209804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26628" name="Picture 4" descr="http://www.siamca.com/UserFiles/Image/serum-pic2.jpg"/>
          <p:cNvPicPr>
            <a:picLocks noChangeAspect="1" noChangeArrowheads="1"/>
          </p:cNvPicPr>
          <p:nvPr/>
        </p:nvPicPr>
        <p:blipFill>
          <a:blip r:embed="rId5" cstate="print"/>
          <a:srcRect t="5000"/>
          <a:stretch>
            <a:fillRect/>
          </a:stretch>
        </p:blipFill>
        <p:spPr bwMode="auto">
          <a:xfrm>
            <a:off x="7403977" y="4845692"/>
            <a:ext cx="1658470" cy="1594304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16023" y="1170564"/>
            <a:ext cx="5663954" cy="2737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อาหารอะไรที่ผู้ป่วยชอบ แนะนำญาติให้จัดอาหารอ่อน ย่อยง่าย ลดปริมาณอาหารของผู้ป่วยในแต่ละมื้อลงแต่เพิ่มจำนวนมื้อเพื่อลดอาการท้องอืดแน่นอึดอัด</a:t>
            </a:r>
            <a:endParaRPr kumimoji="0" lang="th-TH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/>
              <a:ea typeface="Tahoma" pitchFamily="34" charset="0"/>
              <a:cs typeface="Arial Unicode M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/>
              <a:ea typeface="Tahoma" pitchFamily="34" charset="0"/>
              <a:cs typeface="Arial Unicode M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/>
              <a:ea typeface="Tahoma" pitchFamily="34" charset="0"/>
              <a:cs typeface="Arial Unicode M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86369" y="3770804"/>
            <a:ext cx="5500656" cy="2669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ชี้แจงให้ครอบครัวทราบถึงความจำเป็นที่ต้องให้ยาระงับอาการคลื่นไส้ อาเจียน ยาลดแก๊สในลำไส้ ยาทาแผลในปากหรือยาอมรักษาเชื้อราในช่องปาก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/>
              <a:ea typeface="Tahoma" pitchFamily="34" charset="0"/>
              <a:cs typeface="Arial Unicode M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/>
              <a:ea typeface="Tahoma" pitchFamily="34" charset="0"/>
              <a:cs typeface="Arial Unicode M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/>
              <a:ea typeface="Tahoma" pitchFamily="34" charset="0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174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Home Environment</a:t>
            </a:r>
          </a:p>
        </p:txBody>
      </p:sp>
      <p:pic>
        <p:nvPicPr>
          <p:cNvPr id="4" name="Picture 3" descr="http://badaude.typepad.com/.a/6a00d83451b01369e2014e861d52d2970d-pi"/>
          <p:cNvPicPr/>
          <p:nvPr/>
        </p:nvPicPr>
        <p:blipFill>
          <a:blip r:embed="rId3" cstate="print">
            <a:lum bright="-20000" contrast="40000"/>
          </a:blip>
          <a:srcRect l="4463" t="-2288" r="19338"/>
          <a:stretch>
            <a:fillRect/>
          </a:stretch>
        </p:blipFill>
        <p:spPr bwMode="auto">
          <a:xfrm>
            <a:off x="5970522" y="1143000"/>
            <a:ext cx="2944877" cy="259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5248" y="3962401"/>
            <a:ext cx="219155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16023" y="1170564"/>
            <a:ext cx="5633632" cy="3150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จัด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ที่ให้เป็นสัดส่วน </a:t>
            </a:r>
            <a:endParaRPr lang="th-TH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มี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ของใช้จำเป็นวางข้าง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เตียง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เตียง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มีราวจับเพื่อให้ใช้เหนี่ยวตัว </a:t>
            </a:r>
            <a:endParaRPr lang="th-TH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มี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เครื่องผ่อนแรง รถเข็น ไม้เท้า </a:t>
            </a:r>
            <a:endParaRPr lang="th-TH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ตำแหน่งของห้องน้ำ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/ใช้เก้าอี้นั่งถ่าย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h-TH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/>
              <a:ea typeface="Tahoma" pitchFamily="34" charset="0"/>
              <a:cs typeface="Arial Unicode M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/>
              <a:ea typeface="Tahoma" pitchFamily="34" charset="0"/>
              <a:cs typeface="Arial Unicode M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/>
              <a:ea typeface="Tahoma" pitchFamily="34" charset="0"/>
              <a:cs typeface="Arial Unicode M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6023" y="4196219"/>
            <a:ext cx="6279225" cy="1950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การ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มีกิจกรรมทางสังคมร่วมกับครอบครัว เพื่อน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บ้าน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เข้าถึง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บริการในชุมชน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ได้</a:t>
            </a:r>
            <a:endParaRPr kumimoji="0" lang="th-TH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/>
              <a:ea typeface="Tahoma" pitchFamily="34" charset="0"/>
              <a:cs typeface="Arial Unicode M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/>
              <a:ea typeface="Tahoma" pitchFamily="34" charset="0"/>
              <a:cs typeface="Arial Unicode M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/>
              <a:ea typeface="Tahoma" pitchFamily="34" charset="0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31895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Other People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600201"/>
            <a:ext cx="4440476" cy="4487448"/>
          </a:xfrm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สมาชิกในครอบครัว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การช่วยเหลือทางสังคม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องค์กร/หน่วยงานที่มาช่วยเหลือ 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การเข้าถึงความช่วยเหลือในภาวะฉุกเฉิน</a:t>
            </a:r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pPr lvl="1" eaLnBrk="1" hangingPunct="1">
              <a:lnSpc>
                <a:spcPct val="130000"/>
              </a:lnSpc>
              <a:buFontTx/>
              <a:buNone/>
              <a:defRPr/>
            </a:pPr>
            <a:endParaRPr lang="en-US" sz="2400" dirty="0" smtClean="0">
              <a:latin typeface="Arial Unicode MS"/>
              <a:cs typeface="Arial Unicode MS"/>
            </a:endParaRPr>
          </a:p>
        </p:txBody>
      </p:sp>
      <p:pic>
        <p:nvPicPr>
          <p:cNvPr id="4" name="ตัวแทนเนื้อหา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7677" y="1444297"/>
            <a:ext cx="3885362" cy="479925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02299365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ts val="4000"/>
              </a:lnSpc>
            </a:pPr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การวางแผนจำหน่ายผู้ป่วยระยะท้าย</a:t>
            </a:r>
            <a:endParaRPr lang="en-US" sz="40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/>
              <a:ea typeface="Tahoma" pitchFamily="34" charset="0"/>
              <a:cs typeface="Arial Unicode M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832" y="1417638"/>
            <a:ext cx="8367823" cy="4217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th-TH" sz="2800" b="1" dirty="0" smtClean="0">
                <a:latin typeface="Arial Unicode MS"/>
                <a:ea typeface="Tahoma" pitchFamily="34" charset="0"/>
                <a:cs typeface="Arial Unicode MS"/>
              </a:rPr>
              <a:t>ผู้ป่วยระยะท้าย</a:t>
            </a:r>
            <a:r>
              <a:rPr lang="en-US" sz="2800" b="1" dirty="0">
                <a:latin typeface="Arial Unicode MS"/>
                <a:ea typeface="Tahoma" pitchFamily="34" charset="0"/>
                <a:cs typeface="Arial Unicode MS"/>
              </a:rPr>
              <a:t> </a:t>
            </a:r>
            <a:r>
              <a:rPr lang="en-US" sz="2800" b="1" dirty="0" smtClean="0">
                <a:latin typeface="Arial Unicode MS"/>
                <a:ea typeface="Tahoma" pitchFamily="34" charset="0"/>
                <a:cs typeface="Arial Unicode MS"/>
              </a:rPr>
              <a:t>PPS </a:t>
            </a:r>
            <a:r>
              <a:rPr lang="en-US" sz="2800" b="1" dirty="0">
                <a:latin typeface="Arial Unicode MS"/>
                <a:ea typeface="Tahoma" pitchFamily="34" charset="0"/>
                <a:cs typeface="Arial Unicode MS"/>
              </a:rPr>
              <a:t>≥  4</a:t>
            </a:r>
            <a:r>
              <a:rPr lang="en-US" sz="2800" b="1" dirty="0" smtClean="0">
                <a:latin typeface="Arial Unicode MS"/>
                <a:ea typeface="Tahoma" pitchFamily="34" charset="0"/>
                <a:cs typeface="Arial Unicode MS"/>
              </a:rPr>
              <a:t>0%</a:t>
            </a: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/>
            </a:r>
            <a:b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</a:b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>- 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สามารถจำหน่ายกลับบ้านได้อย่างไร้รอยต่อ </a:t>
            </a:r>
            <a:r>
              <a:rPr lang="en-US" sz="2800" b="1" dirty="0" smtClean="0">
                <a:latin typeface="Arial Unicode MS"/>
                <a:ea typeface="Tahoma" pitchFamily="34" charset="0"/>
                <a:cs typeface="Arial Unicode MS"/>
              </a:rPr>
              <a:t/>
            </a:r>
            <a:br>
              <a:rPr lang="en-US" sz="2800" b="1" dirty="0" smtClean="0">
                <a:latin typeface="Arial Unicode MS"/>
                <a:ea typeface="Tahoma" pitchFamily="34" charset="0"/>
                <a:cs typeface="Arial Unicode MS"/>
              </a:rPr>
            </a:br>
            <a:r>
              <a:rPr lang="en-US" sz="2800" b="1" dirty="0" smtClean="0">
                <a:latin typeface="Arial Unicode MS"/>
                <a:ea typeface="Tahoma" pitchFamily="34" charset="0"/>
                <a:cs typeface="Arial Unicode MS"/>
              </a:rPr>
              <a:t>- 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กลับมาเข้ารับการรักษาในโรงพยาบาลได้เมื่อเกิดภาวะ </a:t>
            </a: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>palliative care emergency </a:t>
            </a:r>
          </a:p>
          <a:p>
            <a:pPr>
              <a:lnSpc>
                <a:spcPct val="120000"/>
              </a:lnSpc>
            </a:pPr>
            <a:r>
              <a:rPr lang="th-TH" sz="2800" b="1" dirty="0" smtClean="0">
                <a:latin typeface="Arial Unicode MS"/>
                <a:ea typeface="Tahoma" pitchFamily="34" charset="0"/>
                <a:cs typeface="Arial Unicode MS"/>
              </a:rPr>
              <a:t>ผู้ป่วยระยะท้ายใกล้เสียชีวิต  </a:t>
            </a:r>
            <a:r>
              <a:rPr lang="en-US" sz="2800" b="1" dirty="0" smtClean="0">
                <a:latin typeface="Arial Unicode MS"/>
                <a:ea typeface="Tahoma" pitchFamily="34" charset="0"/>
                <a:cs typeface="Arial Unicode MS"/>
              </a:rPr>
              <a:t>PPS &lt; 40%</a:t>
            </a: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/>
            </a:r>
            <a:b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</a:b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>- 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ป้องกันการ </a:t>
            </a: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>re-admission </a:t>
            </a:r>
            <a:r>
              <a:rPr lang="en-US" sz="2800" b="1" dirty="0" smtClean="0">
                <a:latin typeface="Arial Unicode MS"/>
                <a:ea typeface="Tahoma" pitchFamily="34" charset="0"/>
                <a:cs typeface="Arial Unicode MS"/>
              </a:rPr>
              <a:t/>
            </a:r>
            <a:br>
              <a:rPr lang="en-US" sz="2800" b="1" dirty="0" smtClean="0">
                <a:latin typeface="Arial Unicode MS"/>
                <a:ea typeface="Tahoma" pitchFamily="34" charset="0"/>
                <a:cs typeface="Arial Unicode MS"/>
              </a:rPr>
            </a:br>
            <a:r>
              <a:rPr lang="en-US" sz="2800" b="1" dirty="0" smtClean="0">
                <a:latin typeface="Arial Unicode MS"/>
                <a:ea typeface="Tahoma" pitchFamily="34" charset="0"/>
                <a:cs typeface="Arial Unicode MS"/>
              </a:rPr>
              <a:t>- 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ให้สามารถเสียชีวิตอย่างสงบที่บ้านตามความต้องการ</a:t>
            </a:r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ct val="120000"/>
              </a:lnSpc>
            </a:pPr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617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Medications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178" y="1439416"/>
            <a:ext cx="4073062" cy="5229944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ยาที่ผู้ป่วยใช้ จำนวน </a:t>
            </a:r>
            <a:b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</a:b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ชนิด ขนาดยา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วิธีการใช้ยา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ความสม่ำเสมอของ</a:t>
            </a:r>
            <a:b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</a:b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การรับประทานยา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เอายาที่ไม่จำเป็นออก</a:t>
            </a:r>
          </a:p>
          <a:p>
            <a:pPr>
              <a:lnSpc>
                <a:spcPct val="120000"/>
              </a:lnSpc>
              <a:defRPr/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การรักษาทางเลือกที่</a:t>
            </a: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/>
            </a:r>
            <a:b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</a:b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ผู้ป่วย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ใช้อยู่</a:t>
            </a:r>
          </a:p>
        </p:txBody>
      </p:sp>
      <p:pic>
        <p:nvPicPr>
          <p:cNvPr id="2050" name="Picture 2" descr="D:\DataFromP1610\My Documents\My Pictures\PC patients\คนไข้ที่บรบือ\SAM_1157_resize.JPG"/>
          <p:cNvPicPr>
            <a:picLocks noChangeAspect="1" noChangeArrowheads="1"/>
          </p:cNvPicPr>
          <p:nvPr/>
        </p:nvPicPr>
        <p:blipFill>
          <a:blip r:embed="rId3" cstate="print"/>
          <a:srcRect l="37306" t="32689" r="16506" b="7087"/>
          <a:stretch>
            <a:fillRect/>
          </a:stretch>
        </p:blipFill>
        <p:spPr bwMode="auto">
          <a:xfrm>
            <a:off x="4572000" y="1295400"/>
            <a:ext cx="4174374" cy="4030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b="24334"/>
          <a:stretch>
            <a:fillRect/>
          </a:stretch>
        </p:blipFill>
        <p:spPr bwMode="auto">
          <a:xfrm>
            <a:off x="5181601" y="4876800"/>
            <a:ext cx="2971800" cy="1689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495775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 rot="16200000">
            <a:off x="1371599" y="-990602"/>
            <a:ext cx="6400801" cy="883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89208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Examination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4343400" cy="5029200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>Vital Signs &amp; Pain Score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การตรวจร่างกาย</a:t>
            </a:r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pPr lvl="1" eaLnBrk="1" hangingPunct="1">
              <a:lnSpc>
                <a:spcPct val="110000"/>
              </a:lnSpc>
              <a:defRPr/>
            </a:pPr>
            <a:r>
              <a:rPr lang="th-TH" sz="2400" dirty="0" smtClean="0">
                <a:latin typeface="Arial Unicode MS"/>
                <a:ea typeface="Tahoma" pitchFamily="34" charset="0"/>
                <a:cs typeface="Arial Unicode MS"/>
              </a:rPr>
              <a:t>ภาวะโภชนาการ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Arial Unicode MS"/>
                <a:ea typeface="Tahoma" pitchFamily="34" charset="0"/>
                <a:cs typeface="Arial Unicode MS"/>
              </a:rPr>
              <a:t>oral hygiene</a:t>
            </a:r>
            <a:r>
              <a:rPr lang="th-TH" sz="2400" dirty="0" smtClean="0">
                <a:latin typeface="Arial Unicode MS"/>
                <a:ea typeface="Tahoma" pitchFamily="34" charset="0"/>
                <a:cs typeface="Arial Unicode MS"/>
              </a:rPr>
              <a:t> 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th-TH" sz="2400" dirty="0" smtClean="0">
                <a:latin typeface="Arial Unicode MS"/>
                <a:ea typeface="Tahoma" pitchFamily="34" charset="0"/>
                <a:cs typeface="Arial Unicode MS"/>
              </a:rPr>
              <a:t>การรับประทาน การกลืน</a:t>
            </a:r>
            <a:endParaRPr lang="en-US" sz="2400" dirty="0" smtClean="0">
              <a:latin typeface="Arial Unicode MS"/>
              <a:ea typeface="Tahoma" pitchFamily="34" charset="0"/>
              <a:cs typeface="Arial Unicode MS"/>
            </a:endParaRPr>
          </a:p>
          <a:p>
            <a:pPr lvl="1" eaLnBrk="1" hangingPunct="1">
              <a:lnSpc>
                <a:spcPct val="110000"/>
              </a:lnSpc>
              <a:defRPr/>
            </a:pPr>
            <a:r>
              <a:rPr lang="en-US" sz="2400" dirty="0" smtClean="0">
                <a:latin typeface="Arial Unicode MS"/>
                <a:ea typeface="Tahoma" pitchFamily="34" charset="0"/>
                <a:cs typeface="Arial Unicode MS"/>
              </a:rPr>
              <a:t>pressure ulcers</a:t>
            </a:r>
          </a:p>
          <a:p>
            <a:pPr lvl="1" eaLnBrk="1" hangingPunct="1">
              <a:lnSpc>
                <a:spcPct val="110000"/>
              </a:lnSpc>
              <a:defRPr/>
            </a:pPr>
            <a:r>
              <a:rPr lang="th-TH" sz="2400" dirty="0" smtClean="0">
                <a:latin typeface="Arial Unicode MS"/>
                <a:ea typeface="Tahoma" pitchFamily="34" charset="0"/>
                <a:cs typeface="Arial Unicode MS"/>
              </a:rPr>
              <a:t>การตรวจตามระบบอื่นๆ</a:t>
            </a:r>
            <a:endParaRPr lang="en-US" sz="2400" dirty="0" smtClean="0">
              <a:latin typeface="Arial Unicode MS"/>
              <a:ea typeface="Tahoma" pitchFamily="34" charset="0"/>
              <a:cs typeface="Arial Unicode MS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ประเมินสมรรถนะ</a:t>
            </a: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> PPS</a:t>
            </a:r>
          </a:p>
        </p:txBody>
      </p:sp>
      <p:pic>
        <p:nvPicPr>
          <p:cNvPr id="1026" name="Picture 2" descr="D:\DataFromP1610\My Documents\My Pictures\PC patients\นายประมวล ท่าบ่อ\2013-09-06 11.14.06.jpg"/>
          <p:cNvPicPr>
            <a:picLocks noChangeAspect="1" noChangeArrowheads="1"/>
          </p:cNvPicPr>
          <p:nvPr/>
        </p:nvPicPr>
        <p:blipFill>
          <a:blip r:embed="rId3" cstate="print"/>
          <a:srcRect l="5357" t="10714"/>
          <a:stretch>
            <a:fillRect/>
          </a:stretch>
        </p:blipFill>
        <p:spPr bwMode="auto">
          <a:xfrm>
            <a:off x="4876800" y="1397000"/>
            <a:ext cx="4038600" cy="5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664462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836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Safety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601385"/>
            <a:ext cx="4038600" cy="442991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defRPr/>
            </a:pPr>
            <a:r>
              <a:rPr lang="th-TH" dirty="0" smtClean="0">
                <a:latin typeface="Arial Unicode MS"/>
                <a:ea typeface="Tahoma" pitchFamily="34" charset="0"/>
                <a:cs typeface="Arial Unicode MS"/>
              </a:rPr>
              <a:t>ความสะดวกสบาย</a:t>
            </a:r>
          </a:p>
          <a:p>
            <a:pPr>
              <a:lnSpc>
                <a:spcPct val="130000"/>
              </a:lnSpc>
              <a:defRPr/>
            </a:pPr>
            <a:r>
              <a:rPr lang="th-TH" dirty="0" smtClean="0">
                <a:latin typeface="Arial Unicode MS"/>
                <a:ea typeface="Tahoma" pitchFamily="34" charset="0"/>
                <a:cs typeface="Arial Unicode MS"/>
              </a:rPr>
              <a:t>ความปลอดภัยในบ้าน</a:t>
            </a:r>
          </a:p>
          <a:p>
            <a:pPr>
              <a:lnSpc>
                <a:spcPct val="130000"/>
              </a:lnSpc>
              <a:defRPr/>
            </a:pPr>
            <a:r>
              <a:rPr lang="th-TH" dirty="0">
                <a:latin typeface="Arial Unicode MS"/>
                <a:ea typeface="Tahoma" pitchFamily="34" charset="0"/>
                <a:cs typeface="Arial Unicode MS"/>
              </a:rPr>
              <a:t>ห้องน้ำ</a:t>
            </a:r>
          </a:p>
          <a:p>
            <a:pPr>
              <a:lnSpc>
                <a:spcPct val="130000"/>
              </a:lnSpc>
              <a:defRPr/>
            </a:pPr>
            <a:r>
              <a:rPr lang="th-TH" dirty="0" smtClean="0">
                <a:latin typeface="Arial Unicode MS"/>
                <a:ea typeface="Tahoma" pitchFamily="34" charset="0"/>
                <a:cs typeface="Arial Unicode MS"/>
              </a:rPr>
              <a:t>การป้องกันการล้ม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endParaRPr lang="th-TH" dirty="0" smtClean="0">
              <a:latin typeface="Arial Unicode MS"/>
              <a:cs typeface="Arial Unicode MS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endParaRPr lang="th-TH" dirty="0" smtClean="0">
              <a:latin typeface="Arial Unicode MS"/>
              <a:cs typeface="Arial Unicode MS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495800" y="1697368"/>
            <a:ext cx="4343400" cy="4449763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defRPr/>
            </a:pPr>
            <a:r>
              <a:rPr lang="th-TH" dirty="0" smtClean="0">
                <a:latin typeface="Arial Unicode MS"/>
                <a:ea typeface="Tahoma" pitchFamily="34" charset="0"/>
                <a:cs typeface="Arial Unicode MS"/>
              </a:rPr>
              <a:t>เบอร์โทรติดต่อทีมสุขภาพ</a:t>
            </a:r>
          </a:p>
          <a:p>
            <a:pPr>
              <a:lnSpc>
                <a:spcPct val="130000"/>
              </a:lnSpc>
              <a:defRPr/>
            </a:pPr>
            <a:r>
              <a:rPr lang="th-TH" dirty="0" smtClean="0">
                <a:latin typeface="Arial Unicode MS"/>
                <a:ea typeface="Tahoma" pitchFamily="34" charset="0"/>
                <a:cs typeface="Arial Unicode MS"/>
              </a:rPr>
              <a:t>เบอร์โทรฉุกเฉิน</a:t>
            </a:r>
          </a:p>
          <a:p>
            <a:pPr>
              <a:lnSpc>
                <a:spcPct val="130000"/>
              </a:lnSpc>
              <a:defRPr/>
            </a:pPr>
            <a:r>
              <a:rPr lang="th-TH" dirty="0" smtClean="0">
                <a:latin typeface="Arial Unicode MS"/>
                <a:ea typeface="Tahoma" pitchFamily="34" charset="0"/>
                <a:cs typeface="Arial Unicode MS"/>
              </a:rPr>
              <a:t>ความปลอดภัยของอุปกรณ์ต่างๆที่ใช้ เช่น ออกซิเจน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endParaRPr lang="th-TH" sz="1400" dirty="0" smtClean="0">
              <a:latin typeface="Arial Unicode MS"/>
              <a:ea typeface="Tahoma" pitchFamily="34" charset="0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135651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>
              <a:lnSpc>
                <a:spcPts val="4200"/>
              </a:lnSpc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Spiritual Health</a:t>
            </a:r>
            <a:r>
              <a:rPr lang="th-TH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/>
            </a:r>
            <a:br>
              <a:rPr lang="th-TH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</a:br>
            <a:r>
              <a:rPr lang="th-TH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สุขภาพทางจิตวิญญาณ</a:t>
            </a:r>
            <a:endParaRPr lang="en-US" b="1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/>
              <a:ea typeface="Tahoma" pitchFamily="34" charset="0"/>
              <a:cs typeface="Arial Unicode MS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5228574" cy="3106455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ความรักความอบอุ่นในครอบครัว</a:t>
            </a:r>
          </a:p>
          <a:p>
            <a:pPr>
              <a:lnSpc>
                <a:spcPct val="120000"/>
              </a:lnSpc>
              <a:defRPr/>
            </a:pP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ความเชื่อทางศาสนา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ที่พึ่งพิงทางใจ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การเตรียมตัวเผชิญความตาย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การประกอบพิธีกรรม</a:t>
            </a:r>
          </a:p>
        </p:txBody>
      </p:sp>
      <p:pic>
        <p:nvPicPr>
          <p:cNvPr id="4" name="ตัวแทนเนื้อหา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0237" y="2378309"/>
            <a:ext cx="3710612" cy="375944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35019745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Services</a:t>
            </a:r>
            <a:r>
              <a:rPr lang="th-TH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/>
            </a:r>
            <a:br>
              <a:rPr lang="th-TH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</a:br>
            <a:r>
              <a:rPr lang="th-TH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การบริการในชุมชน</a:t>
            </a:r>
            <a:endParaRPr lang="en-US" b="1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/>
              <a:ea typeface="Tahoma" pitchFamily="34" charset="0"/>
              <a:cs typeface="Arial Unicode MS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34290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ทีม </a:t>
            </a: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>PC</a:t>
            </a:r>
            <a:b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</a:b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>- 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รพช</a:t>
            </a:r>
            <a:b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</a:b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- รพสต/</a:t>
            </a: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>PCU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อสม.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อบต.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องค์กรการกุศลต่างๆ</a:t>
            </a:r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อาสาสมัคร</a:t>
            </a: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> </a:t>
            </a:r>
          </a:p>
        </p:txBody>
      </p:sp>
      <p:pic>
        <p:nvPicPr>
          <p:cNvPr id="4098" name="Picture 2" descr="D:\DataFromP1610\My Documents\My Pictures\PC patients\Photo for hospice\SDC10725.JPG"/>
          <p:cNvPicPr>
            <a:picLocks noChangeAspect="1" noChangeArrowheads="1"/>
          </p:cNvPicPr>
          <p:nvPr/>
        </p:nvPicPr>
        <p:blipFill>
          <a:blip r:embed="rId3" cstate="print"/>
          <a:srcRect l="27386" t="15625" r="4918" b="10938"/>
          <a:stretch>
            <a:fillRect/>
          </a:stretch>
        </p:blipFill>
        <p:spPr bwMode="auto">
          <a:xfrm>
            <a:off x="3810000" y="1641202"/>
            <a:ext cx="4648200" cy="4607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1920913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6404" y="1185514"/>
            <a:ext cx="8144067" cy="478940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สรุปผล/ข้อมูลที่ได้จากการเยี่ยมบ้าน</a:t>
            </a:r>
          </a:p>
          <a:p>
            <a:pPr>
              <a:lnSpc>
                <a:spcPct val="120000"/>
              </a:lnSpc>
            </a:pP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ประชุมทีมโดยนำข้อมูลที่ได้นำมาวางแผนร่วมกัน</a:t>
            </a:r>
          </a:p>
          <a:p>
            <a:pPr>
              <a:lnSpc>
                <a:spcPct val="120000"/>
              </a:lnSpc>
            </a:pP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ประชุมครอบครัวเพื่อสื่อสารแผนการดูแล</a:t>
            </a:r>
          </a:p>
          <a:p>
            <a:pPr>
              <a:lnSpc>
                <a:spcPct val="120000"/>
              </a:lnSpc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บันทึก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ข้อมูลลงในแบบฟอร์มการเยี่ยมบ้าน/แผนการรักษาที่เปลี่ยนแปลง</a:t>
            </a:r>
          </a:p>
          <a:p>
            <a:pPr>
              <a:lnSpc>
                <a:spcPct val="120000"/>
              </a:lnSpc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ดำเนินการในส่วนที่ต้องทำในโรงพยาบาล</a:t>
            </a:r>
          </a:p>
          <a:p>
            <a:pPr>
              <a:lnSpc>
                <a:spcPct val="120000"/>
              </a:lnSpc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กำหนดวันนัดหมาย</a:t>
            </a:r>
          </a:p>
          <a:p>
            <a:pPr>
              <a:lnSpc>
                <a:spcPct val="120000"/>
              </a:lnSpc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ติดตามผู้ป่วยอย่างต่อเนื่องเป็นระยะ สม่ำเสมอ</a:t>
            </a:r>
          </a:p>
          <a:p>
            <a:pPr marL="0" lvl="0" indent="0">
              <a:lnSpc>
                <a:spcPct val="120000"/>
              </a:lnSpc>
              <a:buNone/>
            </a:pPr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</p:txBody>
      </p:sp>
      <p:sp>
        <p:nvSpPr>
          <p:cNvPr id="8" name="ชื่อเรื่องรอง 2"/>
          <p:cNvSpPr txBox="1">
            <a:spLocks/>
          </p:cNvSpPr>
          <p:nvPr/>
        </p:nvSpPr>
        <p:spPr>
          <a:xfrm>
            <a:off x="2956142" y="6203459"/>
            <a:ext cx="5730658" cy="510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800" i="1" noProof="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Doyle  &amp; Jeff</a:t>
            </a:r>
            <a:r>
              <a:rPr lang="en-US" sz="1800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rey</a:t>
            </a:r>
            <a:r>
              <a:rPr lang="en-US" sz="1800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Palliative care in the home.</a:t>
            </a:r>
            <a:r>
              <a:rPr lang="th-TH" sz="1800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en-US" sz="1800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2007</a:t>
            </a:r>
            <a:r>
              <a:rPr lang="th-TH" sz="1800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r>
              <a:rPr kumimoji="0" lang="th-TH" sz="1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หลังการลงเยี่ยมบ้าน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84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0" y="914400"/>
            <a:ext cx="4699000" cy="594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909746"/>
            <a:ext cx="4419600" cy="59133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411162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endParaRPr lang="en-US" sz="4400" b="1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9740" y="152400"/>
            <a:ext cx="4676481" cy="58477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h-TH" sz="32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การบันทึกเอกสารเยี่ยมบ้าน</a:t>
            </a:r>
            <a:endParaRPr lang="en-US" sz="3200" b="1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/>
              <a:ea typeface="Tahoma" pitchFamily="34" charset="0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1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DataFromP1610\My Documents\My Pictures\PC patients\นายถวิล\2013-09-06 12.49.46.jpg"/>
          <p:cNvPicPr>
            <a:picLocks noChangeAspect="1" noChangeArrowheads="1"/>
          </p:cNvPicPr>
          <p:nvPr/>
        </p:nvPicPr>
        <p:blipFill>
          <a:blip r:embed="rId2" cstate="print"/>
          <a:srcRect t="12987" r="13312"/>
          <a:stretch>
            <a:fillRect/>
          </a:stretch>
        </p:blipFill>
        <p:spPr bwMode="auto">
          <a:xfrm>
            <a:off x="0" y="-25685"/>
            <a:ext cx="9144000" cy="688368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98925" y="5486400"/>
            <a:ext cx="5775940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th-TH" sz="4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การประชุมหลังเยี่ยมบ้าน</a:t>
            </a:r>
            <a:endParaRPr lang="en-US" sz="4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/>
              <a:ea typeface="Tahoma" pitchFamily="34" charset="0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307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0728" y="1342960"/>
            <a:ext cx="8663897" cy="466953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การพยาบาล</a:t>
            </a: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>: 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การดูแลทั่วไป การ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ดูแลช่องปาก ผิวหนัง 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ระบบ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ขับถ่าย การจัดการความปวด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 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การดูแลที่จำเพาะ และภาวะ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โภชนาการ </a:t>
            </a:r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ct val="110000"/>
              </a:lnSpc>
            </a:pP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การบำบัดผสมผสานและการรักษา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ทางเลือก (</a:t>
            </a: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>complementary therapy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)</a:t>
            </a:r>
            <a:endParaRPr lang="en-US" sz="2800" dirty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ct val="110000"/>
              </a:lnSpc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ทีมให้การดูแลที่บ้าน (</a:t>
            </a: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>home care team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>OPD clinics/Day care</a:t>
            </a:r>
          </a:p>
          <a:p>
            <a:pPr>
              <a:lnSpc>
                <a:spcPct val="110000"/>
              </a:lnSpc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การสื่อสารและเตรียมแผนการดูแลที่อาจจะเกิดขึ้น</a:t>
            </a:r>
          </a:p>
          <a:p>
            <a:pPr>
              <a:lnSpc>
                <a:spcPct val="110000"/>
              </a:lnSpc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การดูแลในระยะใกล้เสียชีวิตและภายหลังการสูญเสีย</a:t>
            </a:r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ct val="110000"/>
              </a:lnSpc>
            </a:pPr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68085" y="478864"/>
            <a:ext cx="80291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sz="40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/>
              <a:ea typeface="Tahoma" pitchFamily="34" charset="0"/>
              <a:cs typeface="Arial Unicode MS"/>
            </a:endParaRPr>
          </a:p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ประเด็นการดูแลผู้ป่วยระยะท้ายที่บ้าน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Unicode MS"/>
                <a:ea typeface="Tahoma" pitchFamily="34" charset="0"/>
                <a:cs typeface="Arial Unicode MS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Unicode MS"/>
                <a:ea typeface="Tahoma" pitchFamily="34" charset="0"/>
                <a:cs typeface="Arial Unicode MS"/>
              </a:rPr>
            </a:b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Unicode MS"/>
              <a:ea typeface="Tahoma" pitchFamily="34" charset="0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88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28445"/>
            <a:ext cx="8463516" cy="457895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 smtClean="0">
                <a:latin typeface="Arial Unicode MS"/>
                <a:ea typeface="Tahoma" pitchFamily="34" charset="0"/>
                <a:cs typeface="Arial Unicode MS"/>
              </a:rPr>
              <a:t>Benzar</a:t>
            </a: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> 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และคณะพบว่า ปัญหาที่ผู้ป่วย/ครอบครัววิตกกังวลเมื่อถูกจำหน่ายกลับบ้าน ได้แก่ </a:t>
            </a: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/>
            </a:r>
            <a:b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</a:b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>	- 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การขาดข้อมูลเรื่องพยากรณ์โรคและการดำเนินโรค</a:t>
            </a:r>
            <a:r>
              <a:rPr lang="en-US" sz="2800" b="1" dirty="0" smtClean="0">
                <a:latin typeface="Arial Unicode MS"/>
                <a:ea typeface="Tahoma" pitchFamily="34" charset="0"/>
                <a:cs typeface="Arial Unicode MS"/>
              </a:rPr>
              <a:t/>
            </a:r>
            <a:br>
              <a:rPr lang="en-US" sz="2800" b="1" dirty="0" smtClean="0">
                <a:latin typeface="Arial Unicode MS"/>
                <a:ea typeface="Tahoma" pitchFamily="34" charset="0"/>
                <a:cs typeface="Arial Unicode MS"/>
              </a:rPr>
            </a:br>
            <a:r>
              <a:rPr lang="en-US" sz="2800" b="1" dirty="0" smtClean="0">
                <a:latin typeface="Arial Unicode MS"/>
                <a:ea typeface="Tahoma" pitchFamily="34" charset="0"/>
                <a:cs typeface="Arial Unicode MS"/>
              </a:rPr>
              <a:t>	- 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ขาดความรู้เรื่องการจัดการอาการ </a:t>
            </a: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/>
            </a:r>
            <a:b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</a:b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>	- 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ขาดวิธีการใช้ยาที่เป็นลายลักษณ์อักษร</a:t>
            </a:r>
            <a:r>
              <a:rPr lang="th-TH" sz="2800" b="1" dirty="0" smtClean="0">
                <a:latin typeface="Arial Unicode MS"/>
                <a:ea typeface="Tahoma" pitchFamily="34" charset="0"/>
                <a:cs typeface="Arial Unicode MS"/>
              </a:rPr>
              <a:t> </a:t>
            </a: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/>
            </a:r>
            <a:b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</a:b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>	- 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แหล่งขอความช่วยเหลือเมื่อมีปัญหา</a:t>
            </a:r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ct val="120000"/>
              </a:lnSpc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แผนจำหน่ายที่ดีจะช่วยให้ครอบครัวเกิดความมั่นใจและการดูแลที่บ้านราบรื่น</a:t>
            </a:r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การวางแผนจำหน่ายผู้ป่วยระยะท้าย</a:t>
            </a:r>
            <a:endParaRPr lang="en-US" sz="40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/>
              <a:ea typeface="Tahoma" pitchFamily="34" charset="0"/>
              <a:cs typeface="Arial Unicode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1432" y="6457890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err="1" smtClean="0">
                <a:latin typeface="Arial Unicode MS"/>
                <a:ea typeface="Tahoma" pitchFamily="34" charset="0"/>
                <a:cs typeface="Arial Unicode MS"/>
              </a:rPr>
              <a:t>Benzar</a:t>
            </a:r>
            <a:r>
              <a:rPr lang="en-US" sz="2000" i="1" dirty="0" smtClean="0">
                <a:latin typeface="Arial Unicode MS"/>
                <a:ea typeface="Tahoma" pitchFamily="34" charset="0"/>
                <a:cs typeface="Arial Unicode MS"/>
              </a:rPr>
              <a:t> E. J Pall Med 2011;14:65</a:t>
            </a:r>
            <a:endParaRPr lang="en-US" sz="2000" i="1" dirty="0">
              <a:latin typeface="Arial Unicode MS"/>
              <a:ea typeface="Tahoma" pitchFamily="34" charset="0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13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7555" y="1418486"/>
            <a:ext cx="6350695" cy="4832465"/>
          </a:xfrm>
        </p:spPr>
        <p:txBody>
          <a:bodyPr>
            <a:noAutofit/>
          </a:bodyPr>
          <a:lstStyle/>
          <a:p>
            <a:pPr marL="342900" lvl="1" indent="-342900">
              <a:buFont typeface="Arial"/>
              <a:buChar char="•"/>
            </a:pPr>
            <a:r>
              <a:rPr lang="th-TH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พิจารณาปรับเปลี่ยนรูปแบบการให้ยาทาง 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 </a:t>
            </a:r>
            <a:r>
              <a:rPr lang="th-TH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โดยใช้เครื่อง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syringe driver </a:t>
            </a:r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และ</a:t>
            </a:r>
            <a:r>
              <a:rPr lang="th-TH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ให้ฉีดเป็นครั้งคราว </a:t>
            </a:r>
          </a:p>
          <a:p>
            <a:pPr marL="342900" lvl="1" indent="-342900">
              <a:buFont typeface="Arial"/>
              <a:buChar char="•"/>
            </a:pPr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เบิกยาฉีดไปใช้ที่บ้าน ประสาน รพสต. ผสมยาให้ผู้ป่วยทุกวันจนกว่าจะเสียชีวิต</a:t>
            </a:r>
          </a:p>
          <a:p>
            <a:pPr marL="342900" lvl="1" indent="-342900">
              <a:buFont typeface="Arial"/>
              <a:buChar char="•"/>
            </a:pPr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กรณีไม่มี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syringe driver </a:t>
            </a:r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อาจพิจารณาให้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MST </a:t>
            </a:r>
            <a:r>
              <a:rPr lang="th-TH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เหน็บทวารหนักได้ขนาดเดียวกับขนาดรับประทาน แต่ควรจัดการอาการท้องผูกให้ดีก่อน</a:t>
            </a:r>
            <a:endParaRPr lang="en-US" sz="1800" dirty="0" smtClean="0"/>
          </a:p>
          <a:p>
            <a:pPr>
              <a:lnSpc>
                <a:spcPct val="110000"/>
              </a:lnSpc>
            </a:pPr>
            <a:r>
              <a:rPr lang="th-TH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ประเมิน </a:t>
            </a:r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spiritual pain </a:t>
            </a:r>
            <a:r>
              <a:rPr lang="th-TH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ร่วมด้วยเสมอ</a:t>
            </a:r>
            <a:endParaRPr lang="en-US" sz="2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63670" y="596390"/>
            <a:ext cx="7966554" cy="756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 defTabSz="914400">
              <a:lnSpc>
                <a:spcPts val="3000"/>
              </a:lnSpc>
              <a:spcBef>
                <a:spcPct val="0"/>
              </a:spcBef>
              <a:defRPr/>
            </a:pPr>
            <a:endParaRPr lang="th-TH" sz="4000" b="1" noProof="0" dirty="0" smtClean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/>
              <a:ea typeface="Tahoma" pitchFamily="34" charset="0"/>
              <a:cs typeface="Arial Unicode MS"/>
            </a:endParaRPr>
          </a:p>
          <a:p>
            <a:pPr lvl="0" algn="ctr" defTabSz="914400">
              <a:lnSpc>
                <a:spcPts val="3000"/>
              </a:lnSpc>
              <a:spcBef>
                <a:spcPct val="0"/>
              </a:spcBef>
              <a:defRPr/>
            </a:pPr>
            <a:r>
              <a:rPr lang="th-TH" sz="4000" b="1" noProof="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การดูแล</a:t>
            </a:r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ความปวด</a:t>
            </a:r>
          </a:p>
          <a:p>
            <a:pPr lvl="0" algn="ctr" defTabSz="914400">
              <a:lnSpc>
                <a:spcPts val="3000"/>
              </a:lnSpc>
              <a:spcBef>
                <a:spcPct val="0"/>
              </a:spcBef>
              <a:defRPr/>
            </a:pPr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ในระยะใกล้เสียชีวิตที่บ้าน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Unicode MS"/>
                <a:ea typeface="Tahoma" pitchFamily="34" charset="0"/>
                <a:cs typeface="Arial Unicode MS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Unicode MS"/>
                <a:ea typeface="Tahoma" pitchFamily="34" charset="0"/>
                <a:cs typeface="Arial Unicode MS"/>
              </a:rPr>
            </a:b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Unicode MS"/>
              <a:ea typeface="Tahoma" pitchFamily="34" charset="0"/>
              <a:cs typeface="Arial Unicode MS"/>
            </a:endParaRPr>
          </a:p>
        </p:txBody>
      </p:sp>
      <p:pic>
        <p:nvPicPr>
          <p:cNvPr id="7" name="ตัวยึดเนื้อหา 8" descr="P10106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5852" y="4772416"/>
            <a:ext cx="2480409" cy="181693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ตัวยึดเนื้อหา 4" descr="IMG_494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250" y="1620620"/>
            <a:ext cx="2428011" cy="302029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ชื่อเรื่องรอง 2"/>
          <p:cNvSpPr txBox="1">
            <a:spLocks/>
          </p:cNvSpPr>
          <p:nvPr/>
        </p:nvSpPr>
        <p:spPr>
          <a:xfrm>
            <a:off x="1717670" y="6363884"/>
            <a:ext cx="5658555" cy="450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800" i="1" noProof="0" dirty="0" smtClean="0">
                <a:latin typeface="Arial Unicode MS"/>
                <a:ea typeface="Tahoma" pitchFamily="34" charset="0"/>
                <a:cs typeface="Arial Unicode MS"/>
              </a:rPr>
              <a:t>Doyle  &amp; Jeff</a:t>
            </a:r>
            <a:r>
              <a:rPr lang="en-US" sz="1800" i="1" dirty="0" err="1" smtClean="0">
                <a:latin typeface="Arial Unicode MS"/>
                <a:ea typeface="Tahoma" pitchFamily="34" charset="0"/>
                <a:cs typeface="Arial Unicode MS"/>
              </a:rPr>
              <a:t>rey</a:t>
            </a:r>
            <a:r>
              <a:rPr lang="en-US" sz="1800" i="1" dirty="0" smtClean="0">
                <a:latin typeface="Arial Unicode MS"/>
                <a:ea typeface="Tahoma" pitchFamily="34" charset="0"/>
                <a:cs typeface="Arial Unicode MS"/>
              </a:rPr>
              <a:t>. Palliative care in the home.</a:t>
            </a:r>
            <a:r>
              <a:rPr lang="th-TH" sz="1800" i="1" dirty="0" smtClean="0">
                <a:latin typeface="Arial Unicode MS"/>
                <a:ea typeface="Tahoma" pitchFamily="34" charset="0"/>
                <a:cs typeface="Arial Unicode MS"/>
              </a:rPr>
              <a:t> (</a:t>
            </a:r>
            <a:r>
              <a:rPr lang="en-US" sz="1800" i="1" dirty="0" smtClean="0">
                <a:latin typeface="Arial Unicode MS"/>
                <a:ea typeface="Tahoma" pitchFamily="34" charset="0"/>
                <a:cs typeface="Arial Unicode MS"/>
              </a:rPr>
              <a:t>2007</a:t>
            </a:r>
            <a:r>
              <a:rPr lang="th-TH" sz="1800" i="1" dirty="0" smtClean="0">
                <a:latin typeface="Arial Unicode MS"/>
                <a:ea typeface="Tahoma" pitchFamily="34" charset="0"/>
                <a:cs typeface="Arial Unicode MS"/>
              </a:rPr>
              <a:t>)</a:t>
            </a:r>
            <a:r>
              <a:rPr kumimoji="0" lang="th-TH" sz="1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Unicode MS"/>
                <a:ea typeface="Tahoma" pitchFamily="34" charset="0"/>
                <a:cs typeface="Arial Unicode M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79132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595004" cy="4458783"/>
          </a:xfrm>
        </p:spPr>
        <p:txBody>
          <a:bodyPr>
            <a:noAutofit/>
          </a:bodyPr>
          <a:lstStyle/>
          <a:p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ประเมินและดูแลอาการไม่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สุขสบายทาง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กาย</a:t>
            </a:r>
          </a:p>
          <a:p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ดูแลให้ผู้ป่วยมีจิตใจสงบในช่วงสุดท้ายของชีวิต จัดให้อยู่ในสิ่งแวดล้อมที่สงบเงียบ </a:t>
            </a:r>
          </a:p>
          <a:p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การได้ยินของผู้ป่วยอาจมีจนถึงวาระสุดท้าย จึงควรบอกให้ผู้ป่วยนึกถึงสิ่งยึดเหนี่ยวทางใจหรือสิ่งศักดิ์สิทธิ์ </a:t>
            </a:r>
          </a:p>
          <a:p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สวดมนต์ให้ผู้ป่วยฟังเพื่อบอกทางไปสู่สุคติตามความเชื่อทางศาสนา</a:t>
            </a:r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pPr lvl="0"/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ให้ผู้ป่วยได้มีโอกาสกล่าวลาและประกอบพิธีกรรมทางศาสนาตามความเชื่อ</a:t>
            </a:r>
          </a:p>
          <a:p>
            <a:pPr lvl="0">
              <a:lnSpc>
                <a:spcPct val="130000"/>
              </a:lnSpc>
            </a:pPr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ct val="130000"/>
              </a:lnSpc>
            </a:pPr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การดูแลผู้ป่วยในระยะใกล้เสียชีวิต</a:t>
            </a:r>
            <a:endParaRPr lang="en-US" sz="40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/>
              <a:ea typeface="Tahoma" pitchFamily="34" charset="0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233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3528" y="1309486"/>
            <a:ext cx="8496944" cy="5103839"/>
          </a:xfrm>
        </p:spPr>
        <p:txBody>
          <a:bodyPr>
            <a:noAutofit/>
          </a:bodyPr>
          <a:lstStyle/>
          <a:p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สื่อสารให้ทราบว่า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เวลาใกล้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มาถึงแล้ว </a:t>
            </a:r>
            <a:endParaRPr lang="th-TH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แสดงท่าทีเป็นมิตร เข้าใจพฤติกรรมของบุคคลในครอบครัวที่แสดงปฏิกิริยาต่อภาวะกำลังสูญเสีย </a:t>
            </a:r>
          </a:p>
          <a:p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เปิดโอกาสให้ครอบครัวได้ระบายความรู้สึก แสดงท่าทีเห็นอกเห็นใจรับฟังอย่างสงบ</a:t>
            </a:r>
          </a:p>
          <a:p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อธิบายทราบถึงการดำเนินของระยะใกล้เสียชีวิต และแผนการดูแลพอสังเขป</a:t>
            </a:r>
          </a:p>
          <a:p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สนับสนุน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ให้เคารพความปรารถนาที่แท้จริงของผู้ป่วยในการปฏิเสธการรักษาที่ไม่เกิดประโยชน์</a:t>
            </a:r>
          </a:p>
          <a:p>
            <a:pPr lvl="0"/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ให้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ข้อมูล</a:t>
            </a: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>: 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ขั้นตอน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การ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ดูแลและการ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จัดการ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หลังเสียชีวิต</a:t>
            </a:r>
          </a:p>
          <a:p>
            <a:pPr>
              <a:lnSpc>
                <a:spcPct val="120000"/>
              </a:lnSpc>
            </a:pPr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ct val="120000"/>
              </a:lnSpc>
            </a:pPr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pPr lvl="0">
              <a:lnSpc>
                <a:spcPct val="120000"/>
              </a:lnSpc>
            </a:pPr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ct val="120000"/>
              </a:lnSpc>
            </a:pPr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90872" y="387372"/>
            <a:ext cx="8229600" cy="922114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การดูแลครอบครัวผู้ป่วยระยะใกล้เสียชีวิต</a:t>
            </a:r>
            <a:endParaRPr lang="en-US" sz="40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/>
              <a:ea typeface="Tahoma" pitchFamily="34" charset="0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987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5345"/>
            <a:ext cx="8606324" cy="1995055"/>
          </a:xfrm>
        </p:spPr>
        <p:txBody>
          <a:bodyPr>
            <a:noAutofit/>
          </a:bodyPr>
          <a:lstStyle/>
          <a:p>
            <a:r>
              <a:rPr lang="th-TH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การออกใบรับรองแพทย์ให้ เพื่อความสะดวกแก่ครอบครัวในการไปแจ้งเสียชีวิต</a:t>
            </a:r>
          </a:p>
          <a:p>
            <a:pPr lvl="0"/>
            <a:r>
              <a:rPr lang="th-TH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การอาบน้ำศพการใส่เสื้อผ้าที่เตรียมไว้ การฉีดยาศพ จัดหาโลงศพ และการบรรจุศพ</a:t>
            </a:r>
          </a:p>
          <a:p>
            <a:endParaRPr lang="th-TH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4937" y="274638"/>
            <a:ext cx="8830849" cy="930707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การดูแลหลังเสียชีวิต/ติดตามหลังการสูญเสีย</a:t>
            </a:r>
            <a:endParaRPr lang="en-US" sz="40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/>
              <a:ea typeface="Tahoma" pitchFamily="34" charset="0"/>
              <a:cs typeface="Arial Unicode M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199" y="3200400"/>
            <a:ext cx="8606325" cy="3137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ให้คำแนะนำกรณีมีการบริจาคร่างกาย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th-TH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การเตรียมงานที่วัด พิธีการต่างๆ</a:t>
            </a:r>
            <a:endParaRPr kumimoji="0" lang="th-TH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การร่วมงานศพตามความเหมาะสม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th-TH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ประเมินความเสี่ยงต่อการเศร้าโศก/สูญเสีย</a:t>
            </a:r>
            <a:endParaRPr kumimoji="0" lang="th-TH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th-TH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โทรศัพท์แสดงความเสียใจ ติดตามเป็นระยะๆ /ส่งการ์ดแสดงความเสียใจ</a:t>
            </a:r>
          </a:p>
          <a:p>
            <a:pPr marL="342900" marR="0" lvl="0" indent="-342900" algn="l" defTabSz="4572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/>
              <a:ea typeface="Tahoma" pitchFamily="34" charset="0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865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02919" y="1946346"/>
            <a:ext cx="7780682" cy="4187754"/>
          </a:xfrm>
        </p:spPr>
        <p:txBody>
          <a:bodyPr>
            <a:noAutofit/>
          </a:bodyPr>
          <a:lstStyle/>
          <a:p>
            <a:pPr marL="514350" indent="-514350">
              <a:lnSpc>
                <a:spcPct val="130000"/>
              </a:lnSpc>
              <a:buAutoNum type="arabicPeriod"/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การสื่อสารแผนการดูแลล่วงหน้า</a:t>
            </a:r>
          </a:p>
          <a:p>
            <a:pPr marL="514350" indent="-514350">
              <a:lnSpc>
                <a:spcPct val="130000"/>
              </a:lnSpc>
              <a:buAutoNum type="arabicPeriod"/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การจัดการอาการและการเข้าถึงบริการได้ตลอด </a:t>
            </a: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>24 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ชั่วโมง</a:t>
            </a:r>
          </a:p>
          <a:p>
            <a:pPr marL="514350" indent="-514350">
              <a:lnSpc>
                <a:spcPct val="130000"/>
              </a:lnSpc>
              <a:buAutoNum type="arabicPeriod"/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เอกสาร</a:t>
            </a:r>
          </a:p>
          <a:p>
            <a:pPr marL="514350" indent="-514350">
              <a:lnSpc>
                <a:spcPct val="130000"/>
              </a:lnSpc>
              <a:buAutoNum type="arabicPeriod"/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การดูแลหลังการส่งต่อ</a:t>
            </a: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/>
            </a:r>
            <a:b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</a:br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ct val="130000"/>
              </a:lnSpc>
            </a:pPr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54133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80000"/>
              </a:lnSpc>
            </a:pPr>
            <a:r>
              <a:rPr lang="th-TH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ขั้นตอนการวางแผนจำหน่าย</a:t>
            </a:r>
            <a:br>
              <a:rPr lang="th-TH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</a:br>
            <a:r>
              <a:rPr lang="th-TH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ผู้ป่วยระยะท้าย</a:t>
            </a:r>
            <a:endParaRPr lang="en-US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/>
              <a:ea typeface="Tahoma" pitchFamily="34" charset="0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61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9900" y="1227138"/>
            <a:ext cx="8326781" cy="504056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th-TH" sz="2800" b="1" dirty="0" smtClean="0">
                <a:latin typeface="Arial Unicode MS"/>
                <a:ea typeface="Tahoma" pitchFamily="34" charset="0"/>
                <a:cs typeface="Arial Unicode MS"/>
              </a:rPr>
              <a:t>การสื่อสารที่สำคัญ</a:t>
            </a: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/>
            </a:r>
            <a:b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</a:b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>- 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สภาวะโรค การพยากรณ์โรค แนวทางการรักษา </a:t>
            </a:r>
            <a:r>
              <a:rPr lang="en-US" sz="2800" b="1" dirty="0" smtClean="0">
                <a:latin typeface="Arial Unicode MS"/>
                <a:ea typeface="Tahoma" pitchFamily="34" charset="0"/>
                <a:cs typeface="Arial Unicode MS"/>
              </a:rPr>
              <a:t/>
            </a:r>
            <a:br>
              <a:rPr lang="en-US" sz="2800" b="1" dirty="0" smtClean="0">
                <a:latin typeface="Arial Unicode MS"/>
                <a:ea typeface="Tahoma" pitchFamily="34" charset="0"/>
                <a:cs typeface="Arial Unicode MS"/>
              </a:rPr>
            </a:br>
            <a:r>
              <a:rPr lang="en-US" sz="2800" b="1" dirty="0" smtClean="0">
                <a:latin typeface="Arial Unicode MS"/>
                <a:ea typeface="Tahoma" pitchFamily="34" charset="0"/>
                <a:cs typeface="Arial Unicode MS"/>
              </a:rPr>
              <a:t>- 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แผนการจัดการอาการเมื่อเกิดขึ้นขณะอยู่ที่บ้าน รวมถึงในระยะใกล้เสียชีวิต </a:t>
            </a:r>
            <a:endParaRPr lang="en-US" sz="2800" dirty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ct val="130000"/>
              </a:lnSpc>
            </a:pPr>
            <a:r>
              <a:rPr lang="en-US" sz="2800" b="1" dirty="0" smtClean="0">
                <a:latin typeface="Arial Unicode MS"/>
                <a:ea typeface="Tahoma" pitchFamily="34" charset="0"/>
                <a:cs typeface="Arial Unicode MS"/>
              </a:rPr>
              <a:t>Advance care plan</a:t>
            </a: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/>
            </a:r>
            <a:b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</a:b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>- 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สถานที่อยู่ในระยะสุดท้าย/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เสียชีวิต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 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  - การพยุงชีพที่ไม่ก่อให้เกิดประโยชน์</a:t>
            </a:r>
            <a:endParaRPr lang="en-US" sz="2800" dirty="0">
              <a:latin typeface="Arial Unicode MS"/>
              <a:ea typeface="Tahoma" pitchFamily="34" charset="0"/>
              <a:cs typeface="Arial Unicode MS"/>
            </a:endParaRPr>
          </a:p>
          <a:p>
            <a:pPr marL="0" indent="0">
              <a:lnSpc>
                <a:spcPct val="130000"/>
              </a:lnSpc>
              <a:buNone/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   - ผู้ที่ควรได้รับการสื่อสารให้ทราบทั่วกัน</a:t>
            </a: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>: 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ครอบครัวและทีมสุขภาพ</a:t>
            </a:r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pPr lvl="0">
              <a:lnSpc>
                <a:spcPct val="130000"/>
              </a:lnSpc>
            </a:pPr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pPr>
              <a:lnSpc>
                <a:spcPct val="130000"/>
              </a:lnSpc>
            </a:pPr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9900" y="18573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80000"/>
              </a:lnSpc>
            </a:pPr>
            <a:r>
              <a:rPr lang="th-TH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ขั้นตอนที่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1 </a:t>
            </a:r>
            <a:r>
              <a:rPr lang="th-TH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/>
            </a:r>
            <a:br>
              <a:rPr lang="th-TH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</a:br>
            <a:r>
              <a:rPr lang="th-TH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การสื่อสารและการวางแผนล่วงหน้า</a:t>
            </a:r>
            <a:endParaRPr lang="en-US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/>
              <a:ea typeface="Tahoma" pitchFamily="34" charset="0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86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30243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b="1" dirty="0" smtClean="0">
                <a:latin typeface="Arial Unicode MS"/>
                <a:ea typeface="Tahoma" pitchFamily="34" charset="0"/>
                <a:cs typeface="Arial Unicode MS"/>
              </a:rPr>
              <a:t>แพทย์</a:t>
            </a:r>
            <a:endParaRPr lang="en-US" dirty="0" smtClean="0">
              <a:latin typeface="Arial Unicode MS"/>
              <a:ea typeface="Tahoma" pitchFamily="34" charset="0"/>
              <a:cs typeface="Arial Unicode MS"/>
            </a:endParaRPr>
          </a:p>
          <a:p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การจัดการอาการอย่างมีประสิทธิภาพ</a:t>
            </a:r>
          </a:p>
          <a:p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คาดการณ์อาการที่อาจเกิดในช่วงก่อนเสียชีวิต (</a:t>
            </a:r>
            <a:r>
              <a:rPr lang="en-US" sz="2800" dirty="0" smtClean="0">
                <a:latin typeface="Arial Unicode MS"/>
                <a:ea typeface="Tahoma" pitchFamily="34" charset="0"/>
                <a:cs typeface="Arial Unicode MS"/>
              </a:rPr>
              <a:t>anticipatory symptoms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) พร้อมเตรียมแผนการดูแล</a:t>
            </a:r>
          </a:p>
          <a:p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สั่งยาให้เพียงพอตามระยะเวลาเสียชีวิตของผู้ป่วย</a:t>
            </a:r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pPr lvl="0"/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  <a:p>
            <a:endParaRPr lang="en-US" sz="2800" dirty="0" smtClean="0">
              <a:latin typeface="Arial Unicode MS"/>
              <a:ea typeface="Tahoma" pitchFamily="34" charset="0"/>
              <a:cs typeface="Arial Unicode M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ts val="3200"/>
              </a:lnSpc>
            </a:pPr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ขั้นตอนที่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2 – </a:t>
            </a:r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การจัดการอาการ และการเข้าถึงบริการตลอด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24 </a:t>
            </a:r>
            <a:r>
              <a:rPr lang="th-TH" sz="40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ชั่วโมง</a:t>
            </a:r>
            <a:endParaRPr lang="en-US" sz="40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/>
              <a:ea typeface="Tahoma" pitchFamily="34" charset="0"/>
              <a:cs typeface="Arial Unicode M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3528" y="3764190"/>
            <a:ext cx="8568952" cy="27809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sz="3200" b="1" dirty="0" smtClean="0">
                <a:latin typeface="Arial Unicode MS"/>
                <a:ea typeface="Tahoma" pitchFamily="34" charset="0"/>
                <a:cs typeface="Arial Unicode MS"/>
              </a:rPr>
              <a:t>เภสัชกร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/>
              <a:ea typeface="Tahoma" pitchFamily="34" charset="0"/>
              <a:cs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ให้</a:t>
            </a:r>
            <a:r>
              <a:rPr lang="th-TH" sz="2800" dirty="0">
                <a:latin typeface="Arial Unicode MS"/>
                <a:ea typeface="Tahoma" pitchFamily="34" charset="0"/>
                <a:cs typeface="Arial Unicode MS"/>
              </a:rPr>
              <a:t>คำปรึกษาในเรื่องยาที่จำเป็นต้อง</a:t>
            </a: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ใช้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จัดหายาให้ผู้ป่วยมีใช้อย่างเพียงพอที่บ้าน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th-TH" sz="2800" dirty="0" smtClean="0">
                <a:latin typeface="Arial Unicode MS"/>
                <a:ea typeface="Tahoma" pitchFamily="34" charset="0"/>
                <a:cs typeface="Arial Unicode MS"/>
              </a:rPr>
              <a:t>ตรวจสอบความถูกต้องของยา ขนาดยา ความเข้ากันได้โดยเฉพาะการให้ยาทางใต้ผิวหนัง</a:t>
            </a:r>
            <a:endParaRPr lang="th-TH" sz="2800" dirty="0">
              <a:latin typeface="Arial Unicode MS"/>
              <a:ea typeface="Tahoma" pitchFamily="34" charset="0"/>
              <a:cs typeface="Arial Unicode M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/>
              <a:ea typeface="Tahoma" pitchFamily="34" charset="0"/>
              <a:cs typeface="Arial Unicode M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/>
              <a:ea typeface="Tahoma" pitchFamily="34" charset="0"/>
              <a:cs typeface="Arial Unicode M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/>
              <a:ea typeface="Tahoma" pitchFamily="34" charset="0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960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ัวยึดเนื้อหา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62334574"/>
              </p:ext>
            </p:extLst>
          </p:nvPr>
        </p:nvGraphicFramePr>
        <p:xfrm>
          <a:off x="0" y="1097429"/>
          <a:ext cx="9027042" cy="5757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581"/>
                <a:gridCol w="3263103"/>
                <a:gridCol w="3317358"/>
              </a:tblGrid>
              <a:tr h="54515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Symptoms</a:t>
                      </a:r>
                      <a:endParaRPr lang="th-TH" sz="2800" b="1" dirty="0">
                        <a:latin typeface="Arial Unicode MS"/>
                        <a:ea typeface="Tahoma" pitchFamily="34" charset="0"/>
                        <a:cs typeface="Arial Unicode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Drugs</a:t>
                      </a:r>
                      <a:endParaRPr lang="th-TH" sz="2800" b="1" dirty="0">
                        <a:latin typeface="Arial Unicode MS"/>
                        <a:ea typeface="Tahoma" pitchFamily="34" charset="0"/>
                        <a:cs typeface="Arial Unicode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 Unicode MS"/>
                          <a:ea typeface="Tahoma" pitchFamily="34" charset="0"/>
                          <a:cs typeface="Arial Unicode MS"/>
                        </a:rPr>
                        <a:t>Doses </a:t>
                      </a:r>
                      <a:endParaRPr lang="th-TH" sz="2800" b="1" dirty="0">
                        <a:latin typeface="Arial Unicode MS"/>
                        <a:ea typeface="Tahoma" pitchFamily="34" charset="0"/>
                        <a:cs typeface="Arial Unicode MS"/>
                      </a:endParaRPr>
                    </a:p>
                  </a:txBody>
                  <a:tcPr/>
                </a:tc>
              </a:tr>
              <a:tr h="76364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h-TH" sz="2400" baseline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2400" baseline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Pain &amp; </a:t>
                      </a:r>
                      <a:r>
                        <a:rPr lang="th-TH" sz="2400" baseline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/>
                      </a:r>
                      <a:br>
                        <a:rPr lang="th-TH" sz="2400" baseline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</a:br>
                      <a:r>
                        <a:rPr lang="th-TH" sz="2400" baseline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 </a:t>
                      </a:r>
                      <a:r>
                        <a:rPr lang="en-US" sz="2400" baseline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Dyspnea</a:t>
                      </a:r>
                      <a:endParaRPr lang="th-TH" sz="2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 10mg/ml </a:t>
                      </a:r>
                      <a:endParaRPr lang="en-US" sz="2400" dirty="0" smtClean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 mg SC if required up to 6 times in 24 h.</a:t>
                      </a:r>
                    </a:p>
                  </a:txBody>
                  <a:tcPr/>
                </a:tc>
              </a:tr>
              <a:tr h="82225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Agitation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Anxiety/panic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Midazolam 5mg/ml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 Ativan 0.5-1 mg/tab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 mg SC if required up to 6 times in 24 h. 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SL prn q 2-4 h</a:t>
                      </a:r>
                      <a:endParaRPr lang="th-TH" sz="2400" baseline="0" dirty="0" smtClean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  <a:tr h="79311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Respiratory secretions </a:t>
                      </a:r>
                      <a:endParaRPr lang="th-TH" sz="2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 </a:t>
                      </a:r>
                      <a:r>
                        <a:rPr lang="en-US" sz="2400" kern="1200" dirty="0" err="1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Buscopan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20mg/ml </a:t>
                      </a:r>
                    </a:p>
                    <a:p>
                      <a:endParaRPr lang="en-US" sz="2400" kern="1200" dirty="0" smtClean="0">
                        <a:solidFill>
                          <a:schemeClr val="dk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 Atropine 0.4mg/ml</a:t>
                      </a:r>
                    </a:p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- 1%Atropine eye drop </a:t>
                      </a:r>
                      <a:endParaRPr lang="en-US" sz="2400" baseline="0" dirty="0" smtClean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 mg SC if required up to 6 times in 24 h.</a:t>
                      </a:r>
                    </a:p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- 0.4 mg SC q 4 h.</a:t>
                      </a:r>
                    </a:p>
                    <a:p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- 4 drops SL q 4 h. </a:t>
                      </a:r>
                      <a:endParaRPr lang="en-US" sz="2400" dirty="0" smtClean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  <a:tr h="77352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="0" baseline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NV/ Terminal restlessness </a:t>
                      </a:r>
                      <a:endParaRPr lang="th-TH" sz="2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 Haloperidol 5 mg/ml </a:t>
                      </a:r>
                      <a:endParaRPr lang="en-US" sz="2400" baseline="0" dirty="0" smtClean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</a:t>
                      </a:r>
                      <a:r>
                        <a:rPr lang="en-US" sz="24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2.5 mg SC prn. </a:t>
                      </a:r>
                      <a:endParaRPr lang="en-US" sz="2400" dirty="0" smtClean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</a:tr>
              <a:tr h="42424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Urinary</a:t>
                      </a:r>
                      <a:r>
                        <a:rPr lang="en-US" sz="2400" b="0" baseline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retention</a:t>
                      </a:r>
                      <a:endParaRPr lang="th-TH" sz="20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lang="th-TH" sz="2400" b="0" dirty="0" smtClean="0"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พิจารณาคาสายปัสสาวะไว้จนกว่าจะเสียชีวิต</a:t>
                      </a:r>
                      <a:endParaRPr lang="en-US" sz="2400" baseline="0" dirty="0" smtClean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en-US" sz="240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07096" y="161903"/>
            <a:ext cx="8229600" cy="94456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ts val="3100"/>
              </a:lnSpc>
            </a:pPr>
            <a:r>
              <a:rPr lang="th-TH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คาดหมายอาการที่อาจจะเกิดขึ้นที่บ้าน</a:t>
            </a:r>
            <a:br>
              <a:rPr lang="th-TH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</a:br>
            <a:r>
              <a:rPr lang="th-TH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/>
                <a:ea typeface="Tahoma" pitchFamily="34" charset="0"/>
                <a:cs typeface="Arial Unicode MS"/>
              </a:rPr>
              <a:t>และเตรียมแผนการดูแล</a:t>
            </a:r>
            <a:endParaRPr lang="en-US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/>
              <a:ea typeface="Tahoma" pitchFamily="34" charset="0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59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2889</TotalTime>
  <Words>10019</Words>
  <Application>Microsoft Office PowerPoint</Application>
  <PresentationFormat>นำเสนอทางหน้าจอ (4:3)</PresentationFormat>
  <Paragraphs>726</Paragraphs>
  <Slides>53</Slides>
  <Notes>50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53</vt:i4>
      </vt:variant>
    </vt:vector>
  </HeadingPairs>
  <TitlesOfParts>
    <vt:vector size="54" baseType="lpstr">
      <vt:lpstr>Office Theme</vt:lpstr>
      <vt:lpstr>ภาพนิ่ง 1</vt:lpstr>
      <vt:lpstr>ข้อดีของการดูแลผู้ป่วยที่บ้าน</vt:lpstr>
      <vt:lpstr>ข้อเสียของการดูแลที่บ้าน</vt:lpstr>
      <vt:lpstr>การวางแผนจำหน่ายผู้ป่วยระยะท้าย</vt:lpstr>
      <vt:lpstr>การวางแผนจำหน่ายผู้ป่วยระยะท้าย</vt:lpstr>
      <vt:lpstr>ขั้นตอนการวางแผนจำหน่าย ผู้ป่วยระยะท้าย</vt:lpstr>
      <vt:lpstr>ขั้นตอนที่ 1  การสื่อสารและการวางแผนล่วงหน้า</vt:lpstr>
      <vt:lpstr>ขั้นตอนที่ 2 – การจัดการอาการ และการเข้าถึงบริการตลอด 24 ชั่วโมง</vt:lpstr>
      <vt:lpstr>คาดหมายอาการที่อาจจะเกิดขึ้นที่บ้าน และเตรียมแผนการดูแล</vt:lpstr>
      <vt:lpstr>ขั้นตอนที่ 2 – การจัดการอาการ และการเข้าถึงบริการตลอด 24 ชั่วโมง</vt:lpstr>
      <vt:lpstr>ขั้นตอนที่ 3 - เอกสาร</vt:lpstr>
      <vt:lpstr>ภาพนิ่ง 12</vt:lpstr>
      <vt:lpstr>ภาพนิ่ง 13</vt:lpstr>
      <vt:lpstr>Palliative Care Discharge Checklist</vt:lpstr>
      <vt:lpstr>ขั้นตอนที่ 4 – หลังการส่งต่อ</vt:lpstr>
      <vt:lpstr>สรุปองค์ประกอบที่จำเป็น การดูแลผู้ป่วยระยะท้ายที่บ้าน</vt:lpstr>
      <vt:lpstr>สรุปองค์ประกอบที่จำเป็น การดูแลผู้ป่วยระยะท้ายที่บ้าน</vt:lpstr>
      <vt:lpstr>การประเมินผู้ป่วยระยะท้าย</vt:lpstr>
      <vt:lpstr>การประเมินและสอนผู้ดูแล</vt:lpstr>
      <vt:lpstr>การประเมินและสอนผู้ดูแล</vt:lpstr>
      <vt:lpstr>ภาพนิ่ง 21</vt:lpstr>
      <vt:lpstr>การส่งต่อเครือข่าย</vt:lpstr>
      <vt:lpstr>การเข้าถึงยาที่จำเป็นที่บ้าน</vt:lpstr>
      <vt:lpstr>ระบบติดตาม/ส่งต่อผู้ป่วย ศูนย์การุณรักษ์</vt:lpstr>
      <vt:lpstr>ระบบติดตาม/ส่งต่อผู้ป่วย ศูนย์การุณรักษ์</vt:lpstr>
      <vt:lpstr>ภาพนิ่ง 26</vt:lpstr>
      <vt:lpstr>การเยี่ยมบ้าน</vt:lpstr>
      <vt:lpstr>วงจรการเยี่ยมบ้าน</vt:lpstr>
      <vt:lpstr>การประชุมก่อนเยี่ยมบ้าน</vt:lpstr>
      <vt:lpstr>ขั้นตอนการลงเยี่ยมบ้าน</vt:lpstr>
      <vt:lpstr>การเตรียมตัวก่อนลงเยี่ยมบ้าน</vt:lpstr>
      <vt:lpstr>กระเป๋าเยี่ยมบ้าน</vt:lpstr>
      <vt:lpstr>ระหว่างลงเยี่ยมบ้าน</vt:lpstr>
      <vt:lpstr>หลักการประเมินระหว่างลงเยี่ยมบ้าน</vt:lpstr>
      <vt:lpstr>Immobility ความสามารถในการช่วยเหลือตนเองและการเคลื่อนไหว</vt:lpstr>
      <vt:lpstr>การเคลื่อนย้าย ผู้ป่วย</vt:lpstr>
      <vt:lpstr>Nutrition</vt:lpstr>
      <vt:lpstr>Home Environment</vt:lpstr>
      <vt:lpstr>Other People</vt:lpstr>
      <vt:lpstr>Medications</vt:lpstr>
      <vt:lpstr>ภาพนิ่ง 41</vt:lpstr>
      <vt:lpstr>Examination</vt:lpstr>
      <vt:lpstr>Safety</vt:lpstr>
      <vt:lpstr>Spiritual Health สุขภาพทางจิตวิญญาณ</vt:lpstr>
      <vt:lpstr>Services การบริการในชุมชน</vt:lpstr>
      <vt:lpstr>หลังการลงเยี่ยมบ้าน</vt:lpstr>
      <vt:lpstr>ภาพนิ่ง 47</vt:lpstr>
      <vt:lpstr>ภาพนิ่ง 48</vt:lpstr>
      <vt:lpstr>ภาพนิ่ง 49</vt:lpstr>
      <vt:lpstr>ภาพนิ่ง 50</vt:lpstr>
      <vt:lpstr>การดูแลผู้ป่วยในระยะใกล้เสียชีวิต</vt:lpstr>
      <vt:lpstr>การดูแลครอบครัวผู้ป่วยระยะใกล้เสียชีวิต</vt:lpstr>
      <vt:lpstr>การดูแลหลังเสียชีวิต/ติดตามหลังการสูญเสีย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188</cp:revision>
  <dcterms:created xsi:type="dcterms:W3CDTF">2016-01-05T00:24:11Z</dcterms:created>
  <dcterms:modified xsi:type="dcterms:W3CDTF">2017-02-22T06:34:46Z</dcterms:modified>
</cp:coreProperties>
</file>