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37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6" r:id="rId15"/>
    <p:sldId id="294" r:id="rId16"/>
    <p:sldId id="295" r:id="rId17"/>
    <p:sldId id="309" r:id="rId18"/>
    <p:sldId id="297" r:id="rId19"/>
    <p:sldId id="302" r:id="rId20"/>
    <p:sldId id="299" r:id="rId21"/>
    <p:sldId id="301" r:id="rId22"/>
    <p:sldId id="298" r:id="rId23"/>
    <p:sldId id="300" r:id="rId24"/>
    <p:sldId id="303" r:id="rId25"/>
    <p:sldId id="304" r:id="rId26"/>
    <p:sldId id="305" r:id="rId27"/>
    <p:sldId id="306" r:id="rId28"/>
    <p:sldId id="310" r:id="rId29"/>
    <p:sldId id="339" r:id="rId30"/>
    <p:sldId id="340" r:id="rId31"/>
    <p:sldId id="338" r:id="rId32"/>
    <p:sldId id="313" r:id="rId33"/>
    <p:sldId id="316" r:id="rId34"/>
    <p:sldId id="320" r:id="rId35"/>
    <p:sldId id="312" r:id="rId36"/>
    <p:sldId id="318" r:id="rId37"/>
    <p:sldId id="314" r:id="rId38"/>
    <p:sldId id="319" r:id="rId39"/>
    <p:sldId id="321" r:id="rId40"/>
    <p:sldId id="322" r:id="rId41"/>
    <p:sldId id="323" r:id="rId42"/>
    <p:sldId id="324" r:id="rId43"/>
    <p:sldId id="325" r:id="rId44"/>
    <p:sldId id="334" r:id="rId45"/>
    <p:sldId id="343" r:id="rId46"/>
    <p:sldId id="344" r:id="rId47"/>
    <p:sldId id="345" r:id="rId48"/>
    <p:sldId id="308" r:id="rId49"/>
    <p:sldId id="341" r:id="rId50"/>
    <p:sldId id="256" r:id="rId51"/>
    <p:sldId id="258" r:id="rId52"/>
    <p:sldId id="267" r:id="rId53"/>
    <p:sldId id="327" r:id="rId54"/>
    <p:sldId id="271" r:id="rId55"/>
    <p:sldId id="282" r:id="rId56"/>
    <p:sldId id="270" r:id="rId57"/>
    <p:sldId id="269" r:id="rId58"/>
    <p:sldId id="281" r:id="rId59"/>
    <p:sldId id="277" r:id="rId60"/>
    <p:sldId id="331" r:id="rId61"/>
    <p:sldId id="332" r:id="rId62"/>
    <p:sldId id="283" r:id="rId63"/>
    <p:sldId id="278" r:id="rId64"/>
    <p:sldId id="279" r:id="rId65"/>
    <p:sldId id="264" r:id="rId66"/>
    <p:sldId id="266" r:id="rId67"/>
    <p:sldId id="265" r:id="rId68"/>
    <p:sldId id="273" r:id="rId69"/>
    <p:sldId id="335" r:id="rId70"/>
    <p:sldId id="274" r:id="rId71"/>
    <p:sldId id="275" r:id="rId72"/>
    <p:sldId id="280" r:id="rId73"/>
    <p:sldId id="326" r:id="rId74"/>
    <p:sldId id="333" r:id="rId7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89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0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14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1282148" y="386964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72BD9-5310-48CD-A8C1-92A3A79EB628}" type="datetime1">
              <a:rPr lang="th-TH" smtClean="0"/>
              <a:pPr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h-TH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835919" y="3733800"/>
            <a:ext cx="74683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1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91247-C599-4261-A826-4C9BC22C3C0F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C250FE-537E-4C8C-907A-62E06ADEDF76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485905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7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9DAF75-072A-4156-B834-0FA24E019E1F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BFBA6-ACD5-46AE-BCE1-6842C768A64D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5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E0110-6F7F-48D5-BBF6-D05E7FF3D299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90C526-887B-4A1C-9591-CB427A90B139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7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0D3116-3279-4C48-8AF2-6747869C8604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9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3484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685DB1-5C0F-4418-8D4F-84FF2630223E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CE6392-5149-4EB3-B951-AB6796105065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57252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8ADC3-305E-4F3D-893D-385B9D41F771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15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1282148" y="3869641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72BD9-5310-48CD-A8C1-92A3A79EB628}" type="datetime1">
              <a:rPr lang="th-TH" smtClean="0"/>
              <a:pPr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h-TH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835917" y="3733800"/>
            <a:ext cx="74683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5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91247-C599-4261-A826-4C9BC22C3C0F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C250FE-537E-4C8C-907A-62E06ADEDF76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485903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91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9DAF75-072A-4156-B834-0FA24E019E1F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BFBA6-ACD5-46AE-BCE1-6842C768A64D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79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E0110-6F7F-48D5-BBF6-D05E7FF3D299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05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90C526-887B-4A1C-9591-CB427A90B139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3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64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0D3116-3279-4C48-8AF2-6747869C8604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685DB1-5C0F-4418-8D4F-84FF2630223E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4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CE6392-5149-4EB3-B951-AB6796105065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4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57252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8ADC3-305E-4F3D-893D-385B9D41F771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1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72BD9-5310-48CD-A8C1-92A3A79EB628}" type="datetime1">
              <a:rPr lang="th-TH" smtClean="0"/>
              <a:pPr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h-TH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835914" y="3733800"/>
            <a:ext cx="74683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86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91247-C599-4261-A826-4C9BC22C3C0F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8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C250FE-537E-4C8C-907A-62E06ADEDF76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8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9DAF75-072A-4156-B834-0FA24E019E1F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0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BFBA6-ACD5-46AE-BCE1-6842C768A64D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2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E0110-6F7F-48D5-BBF6-D05E7FF3D299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744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90C526-887B-4A1C-9591-CB427A90B139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6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0D3116-3279-4C48-8AF2-6747869C8604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7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685DB1-5C0F-4418-8D4F-84FF2630223E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98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CE6392-5149-4EB3-B951-AB6796105065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27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8ADC3-305E-4F3D-893D-385B9D41F771}" type="datetime1">
              <a:rPr lang="th-TH" smtClean="0">
                <a:solidFill>
                  <a:srgbClr val="A6B727"/>
                </a:solidFill>
              </a:rPr>
              <a:pPr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th-TH" smtClean="0">
                <a:solidFill>
                  <a:srgbClr val="A6B727"/>
                </a:solidFill>
              </a:rPr>
              <a:pPr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8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92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590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5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9D55-A2E3-42FD-9089-8D55444646BC}" type="datetimeFigureOut">
              <a:rPr lang="th-TH" smtClean="0"/>
              <a:t>25/01/66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659D-8583-46BF-A0AD-7E86F416DB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5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57256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57248" y="622383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fld id="{1C6595D4-72A4-4766-A982-1137E9C68790}" type="datetime1">
              <a:rPr lang="th-TH" smtClean="0">
                <a:solidFill>
                  <a:srgbClr val="A6B727"/>
                </a:solidFill>
              </a:rPr>
              <a:pPr defTabSz="457200"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961866" y="622383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997153" y="622383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fld id="{6D22F896-40B5-4ADD-8801-0D06FADFA095}" type="slidenum">
              <a:rPr lang="th-TH" smtClean="0">
                <a:solidFill>
                  <a:srgbClr val="A6B727"/>
                </a:solidFill>
              </a:rPr>
              <a:pPr defTabSz="457200"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57254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57248" y="622383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fld id="{1C6595D4-72A4-4766-A982-1137E9C68790}" type="datetime1">
              <a:rPr lang="th-TH" smtClean="0">
                <a:solidFill>
                  <a:srgbClr val="A6B727"/>
                </a:solidFill>
              </a:rPr>
              <a:pPr defTabSz="457200"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961864" y="622383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997151" y="6223835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fld id="{6D22F896-40B5-4ADD-8801-0D06FADFA095}" type="slidenum">
              <a:rPr lang="th-TH" smtClean="0">
                <a:solidFill>
                  <a:srgbClr val="A6B727"/>
                </a:solidFill>
              </a:rPr>
              <a:pPr defTabSz="457200"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fld id="{1C6595D4-72A4-4766-A982-1137E9C68790}" type="datetime1">
              <a:rPr lang="th-TH" smtClean="0">
                <a:solidFill>
                  <a:srgbClr val="A6B727"/>
                </a:solidFill>
              </a:rPr>
              <a:pPr defTabSz="457200"/>
              <a:t>25/01/66</a:t>
            </a:fld>
            <a:endParaRPr lang="th-TH">
              <a:solidFill>
                <a:srgbClr val="A6B727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r>
              <a:rPr lang="th-TH">
                <a:solidFill>
                  <a:srgbClr val="A6B727"/>
                </a:solidFill>
              </a:rPr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defTabSz="457200"/>
            <a:fld id="{6D22F896-40B5-4ADD-8801-0D06FADFA095}" type="slidenum">
              <a:rPr lang="th-TH" smtClean="0">
                <a:solidFill>
                  <a:srgbClr val="A6B727"/>
                </a:solidFill>
              </a:rPr>
              <a:pPr defTabSz="457200"/>
              <a:t>‹#›</a:t>
            </a:fld>
            <a:endParaRPr lang="th-TH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11C026B-E2B0-47E7-BFBC-A1C7D7C6E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18976"/>
            <a:ext cx="8128992" cy="26197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dirty="0"/>
              <a:t> 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 female neonate with short bowel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syndrome,     </a:t>
            </a:r>
            <a:r>
              <a:rPr lang="en-US" sz="4800" i="1" dirty="0" smtClean="0">
                <a:solidFill>
                  <a:schemeClr val="tx2">
                    <a:lumMod val="75000"/>
                  </a:schemeClr>
                </a:solidFill>
              </a:rPr>
              <a:t>incompatible </a:t>
            </a:r>
            <a:r>
              <a:rPr lang="en-US" sz="4800" i="1" dirty="0">
                <a:solidFill>
                  <a:schemeClr val="tx2">
                    <a:lumMod val="75000"/>
                  </a:schemeClr>
                </a:solidFill>
              </a:rPr>
              <a:t>with life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th-TH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5A90DFB-33A8-4837-88FA-2CE9156B2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4744616" cy="1775048"/>
          </a:xfrm>
        </p:spPr>
        <p:txBody>
          <a:bodyPr>
            <a:normAutofit/>
          </a:bodyPr>
          <a:lstStyle/>
          <a:p>
            <a:pPr algn="r"/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January 25</a:t>
            </a:r>
            <a:r>
              <a:rPr lang="en-US" sz="2300" baseline="3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2023</a:t>
            </a:r>
          </a:p>
          <a:p>
            <a:pPr algn="r"/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12.00 – 13.30 O’ clock</a:t>
            </a:r>
          </a:p>
          <a:p>
            <a:pPr algn="r"/>
            <a:r>
              <a:rPr lang="en-US" sz="23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Karunruk</a:t>
            </a:r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Palliative Care Center</a:t>
            </a:r>
          </a:p>
          <a:p>
            <a:pPr algn="r"/>
            <a:r>
              <a:rPr lang="en-US" sz="23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Srinagarind</a:t>
            </a:r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Hospital</a:t>
            </a:r>
            <a:endParaRPr lang="th-TH" sz="2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1671AFE7-6DE1-4D04-B791-46A34BFD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3" t="6923" r="6542" b="8000"/>
          <a:stretch/>
        </p:blipFill>
        <p:spPr>
          <a:xfrm>
            <a:off x="539554" y="4869160"/>
            <a:ext cx="1800200" cy="1769874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2825D746-F11E-45DD-AECB-005B99F4F9B6}"/>
              </a:ext>
            </a:extLst>
          </p:cNvPr>
          <p:cNvSpPr txBox="1"/>
          <p:nvPr/>
        </p:nvSpPr>
        <p:spPr>
          <a:xfrm>
            <a:off x="2411761" y="5985894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prstClr val="black"/>
                </a:solidFill>
              </a:rPr>
              <a:t>Access: ZOOM </a:t>
            </a:r>
          </a:p>
          <a:p>
            <a:r>
              <a:rPr lang="nl-NL" sz="1100" dirty="0">
                <a:solidFill>
                  <a:prstClr val="black"/>
                </a:solidFill>
              </a:rPr>
              <a:t>Meeting ID: 989 4476 7877</a:t>
            </a:r>
          </a:p>
          <a:p>
            <a:r>
              <a:rPr lang="nl-NL" sz="1100" dirty="0">
                <a:solidFill>
                  <a:prstClr val="black"/>
                </a:solidFill>
              </a:rPr>
              <a:t>Passcode: 1234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xmlns="" id="{0C0E1589-3551-41BD-9966-94C617FF71B5}"/>
              </a:ext>
            </a:extLst>
          </p:cNvPr>
          <p:cNvSpPr txBox="1">
            <a:spLocks/>
          </p:cNvSpPr>
          <p:nvPr/>
        </p:nvSpPr>
        <p:spPr>
          <a:xfrm>
            <a:off x="467544" y="2892330"/>
            <a:ext cx="7992888" cy="1775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A hard decision making for parents </a:t>
            </a:r>
            <a:r>
              <a:rPr lang="en-US" sz="23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:</a:t>
            </a:r>
          </a:p>
          <a:p>
            <a:pPr algn="l"/>
            <a:r>
              <a:rPr lang="en-US" sz="23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   - Prolonging life by continue TPN and accept complications and suffering.</a:t>
            </a:r>
            <a:br>
              <a:rPr lang="en-US" sz="2300" dirty="0">
                <a:solidFill>
                  <a:srgbClr val="F79646">
                    <a:lumMod val="60000"/>
                    <a:lumOff val="40000"/>
                  </a:srgbClr>
                </a:solidFill>
              </a:rPr>
            </a:br>
            <a:r>
              <a:rPr lang="en-US" sz="23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   - Withdrawal of TPN and accept comfort natural death.</a:t>
            </a:r>
          </a:p>
          <a:p>
            <a:pPr algn="l"/>
            <a:r>
              <a:rPr lang="en-US" sz="23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   - </a:t>
            </a:r>
            <a:r>
              <a:rPr lang="en-US" sz="2300">
                <a:solidFill>
                  <a:srgbClr val="F79646">
                    <a:lumMod val="60000"/>
                    <a:lumOff val="40000"/>
                  </a:srgbClr>
                </a:solidFill>
              </a:rPr>
              <a:t>Prepare for grief </a:t>
            </a:r>
            <a:r>
              <a:rPr lang="en-US" sz="23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and bereavement care</a:t>
            </a:r>
          </a:p>
        </p:txBody>
      </p:sp>
    </p:spTree>
    <p:extLst>
      <p:ext uri="{BB962C8B-B14F-4D97-AF65-F5344CB8AC3E}">
        <p14:creationId xmlns:p14="http://schemas.microsoft.com/office/powerpoint/2010/main" val="21235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Polyhydramnios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U/S at GA 31 weeks: polyhydramnios, bowel dilate 1.5 cm, hyperechogenic bowel ---&gt; suspected duodenal atresia</a:t>
            </a:r>
          </a:p>
          <a:p>
            <a:r>
              <a:rPr lang="en-US" dirty="0"/>
              <a:t>After birth, GI hemorrhage</a:t>
            </a:r>
          </a:p>
          <a:p>
            <a:r>
              <a:rPr lang="en-US" dirty="0"/>
              <a:t>Abdomen film: no bowel dilate, normal gas pattern, calcified lesion at RLQ abdomen</a:t>
            </a:r>
          </a:p>
          <a:p>
            <a:r>
              <a:rPr lang="en-US" dirty="0"/>
              <a:t>Consult radiologist, suggested walled-off perforated intrauterine midgut volvulus due to intestinal </a:t>
            </a:r>
            <a:r>
              <a:rPr lang="en-US" dirty="0" err="1"/>
              <a:t>malrotation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Polyhydramnios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Consulted pediatric surgeon: unstable clinical conditions --- operation was held</a:t>
            </a:r>
          </a:p>
          <a:p>
            <a:r>
              <a:rPr lang="en-US" dirty="0"/>
              <a:t>Start TPN at DOL 2 </a:t>
            </a:r>
          </a:p>
          <a:p>
            <a:r>
              <a:rPr lang="en-US" dirty="0"/>
              <a:t>Informed parents about diagnosis, role, risk and benefit of operation:</a:t>
            </a:r>
          </a:p>
          <a:p>
            <a:pPr lvl="1"/>
            <a:r>
              <a:rPr lang="en-US" dirty="0"/>
              <a:t>Bowel resection and anastomosis</a:t>
            </a:r>
          </a:p>
          <a:p>
            <a:pPr lvl="1"/>
            <a:r>
              <a:rPr lang="en-US" dirty="0"/>
              <a:t>Risk:  bleeding, short bowel syndrome, TPN dependence</a:t>
            </a:r>
          </a:p>
          <a:p>
            <a:r>
              <a:rPr lang="en-US" dirty="0"/>
              <a:t>Parents accepted risk and benefit</a:t>
            </a:r>
          </a:p>
        </p:txBody>
      </p:sp>
    </p:spTree>
    <p:extLst>
      <p:ext uri="{BB962C8B-B14F-4D97-AF65-F5344CB8AC3E}">
        <p14:creationId xmlns:p14="http://schemas.microsoft.com/office/powerpoint/2010/main" val="26010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Midgut Volvulus &amp; Duodenal Atresia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Operation was performed at DOL 7</a:t>
            </a:r>
          </a:p>
          <a:p>
            <a:r>
              <a:rPr lang="en-US" dirty="0"/>
              <a:t>Intraoperative finding: obstruction of 3</a:t>
            </a:r>
            <a:r>
              <a:rPr lang="en-US" baseline="30000" dirty="0"/>
              <a:t>rd</a:t>
            </a:r>
            <a:r>
              <a:rPr lang="en-US" dirty="0"/>
              <a:t> part duodenum, midgut volvulus, severe adhesion at liver, ileum, abdominal wall and gallbladder</a:t>
            </a:r>
          </a:p>
          <a:p>
            <a:r>
              <a:rPr lang="en-US" dirty="0"/>
              <a:t>Small bowel resection with duodenoileostomy and appendectomy</a:t>
            </a:r>
          </a:p>
          <a:p>
            <a:r>
              <a:rPr lang="en-US" dirty="0"/>
              <a:t>Post-operation diagnosis: small bowel volvulus with meconium peritonitis and duodenal atresia</a:t>
            </a:r>
          </a:p>
          <a:p>
            <a:r>
              <a:rPr lang="en-US" dirty="0"/>
              <a:t>Residual small bowel length: 1 cm of ileum</a:t>
            </a:r>
          </a:p>
          <a:p>
            <a:r>
              <a:rPr lang="en-US" dirty="0"/>
              <a:t>IC valve: preserved</a:t>
            </a:r>
          </a:p>
        </p:txBody>
      </p:sp>
    </p:spTree>
    <p:extLst>
      <p:ext uri="{BB962C8B-B14F-4D97-AF65-F5344CB8AC3E}">
        <p14:creationId xmlns:p14="http://schemas.microsoft.com/office/powerpoint/2010/main" val="19614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Anemia of acute blood loss: blood loss 61 ml/kg, Hct 30%</a:t>
            </a:r>
          </a:p>
          <a:p>
            <a:r>
              <a:rPr lang="en-US" dirty="0"/>
              <a:t>Sepsis at POD2: anastomosis leakage ---&gt; vancomycin and cefotaxime</a:t>
            </a:r>
          </a:p>
          <a:p>
            <a:r>
              <a:rPr lang="en-US" dirty="0"/>
              <a:t>Pediatrician and surgeon shared situation and anticipatory events: TPN dependence, risk of liver failure, infection, electrolyte imbalance</a:t>
            </a:r>
          </a:p>
          <a:p>
            <a:r>
              <a:rPr lang="en-US" dirty="0"/>
              <a:t>Parents understood, requested withholding further invasive procedures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38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PC team was consulted for best supportive care</a:t>
            </a:r>
            <a:endParaRPr lang="th-TH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67544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approach should we focus on?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25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Attending: DOL 11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GA: Active, BW 2980 g</a:t>
            </a:r>
          </a:p>
          <a:p>
            <a:r>
              <a:rPr lang="en-US" dirty="0"/>
              <a:t>on </a:t>
            </a:r>
            <a:r>
              <a:rPr lang="en-US" i="1" dirty="0"/>
              <a:t>HHHFNC</a:t>
            </a:r>
            <a:r>
              <a:rPr lang="en-US" dirty="0"/>
              <a:t> 1 LPM FiO4 0.28</a:t>
            </a:r>
          </a:p>
          <a:p>
            <a:r>
              <a:rPr lang="en-US" dirty="0"/>
              <a:t>no flaring alar </a:t>
            </a:r>
            <a:r>
              <a:rPr lang="en-US" dirty="0" err="1"/>
              <a:t>nasi</a:t>
            </a:r>
            <a:r>
              <a:rPr lang="en-US" dirty="0"/>
              <a:t>, no retraction</a:t>
            </a:r>
          </a:p>
          <a:p>
            <a:r>
              <a:rPr lang="en-US" dirty="0"/>
              <a:t>V/S: BP 72/46 MAP 64 PR 166 RR 62 SpO2 92 </a:t>
            </a:r>
          </a:p>
          <a:p>
            <a:r>
              <a:rPr lang="en-US" dirty="0"/>
              <a:t>Skin: Pink, good skin turgor</a:t>
            </a:r>
          </a:p>
          <a:p>
            <a:r>
              <a:rPr lang="en-US" dirty="0"/>
              <a:t>Head: AF 2x3 cm, PF FT</a:t>
            </a:r>
          </a:p>
          <a:p>
            <a:r>
              <a:rPr lang="en-US" dirty="0"/>
              <a:t>Eye: No discharge, anicteric sclera, no </a:t>
            </a:r>
            <a:r>
              <a:rPr lang="en-US" dirty="0" err="1"/>
              <a:t>subconjunctival</a:t>
            </a:r>
            <a:r>
              <a:rPr lang="en-US" dirty="0"/>
              <a:t> hemorrhage</a:t>
            </a:r>
          </a:p>
          <a:p>
            <a:r>
              <a:rPr lang="en-US" dirty="0"/>
              <a:t>Ear, nose, mouth, palate: no low set ear, no </a:t>
            </a:r>
            <a:r>
              <a:rPr lang="en-US" dirty="0" err="1"/>
              <a:t>choanal</a:t>
            </a:r>
            <a:r>
              <a:rPr lang="en-US" dirty="0"/>
              <a:t> atresia, normal lip and palate, no tongue tie</a:t>
            </a:r>
          </a:p>
          <a:p>
            <a:r>
              <a:rPr lang="en-US" dirty="0"/>
              <a:t>Neck, thorax: Normal form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58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Attending: DOL 11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Lungs: Clear, equal breath sound</a:t>
            </a:r>
          </a:p>
          <a:p>
            <a:r>
              <a:rPr lang="en-US" dirty="0"/>
              <a:t>Heart: Normal s1s2, no murmur</a:t>
            </a:r>
          </a:p>
          <a:p>
            <a:r>
              <a:rPr lang="en-US" dirty="0"/>
              <a:t>Abdomen: Soft, impalpable liver and spleen, RUQ surgical wound, minimal discharge at Penrose drain site </a:t>
            </a:r>
          </a:p>
          <a:p>
            <a:r>
              <a:rPr lang="en-US" dirty="0"/>
              <a:t>Sucking/Rooting/Grasp/</a:t>
            </a:r>
            <a:r>
              <a:rPr lang="en-US" dirty="0" err="1"/>
              <a:t>Glabellar</a:t>
            </a:r>
            <a:r>
              <a:rPr lang="en-US" dirty="0"/>
              <a:t> tapping reflex: positive</a:t>
            </a:r>
          </a:p>
          <a:p>
            <a:r>
              <a:rPr lang="en-US" dirty="0"/>
              <a:t>Moro reflex: weak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39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/>
              <a:t>CBC: Hb 10.2 g/dl, </a:t>
            </a:r>
            <a:r>
              <a:rPr lang="en-US" i="1" dirty="0"/>
              <a:t>Hct 29.6%</a:t>
            </a:r>
            <a:r>
              <a:rPr lang="en-US" dirty="0"/>
              <a:t>, </a:t>
            </a:r>
            <a:r>
              <a:rPr lang="en-US" dirty="0" err="1"/>
              <a:t>Plt</a:t>
            </a:r>
            <a:r>
              <a:rPr lang="en-US" dirty="0"/>
              <a:t> 136,000 cell/mcl  WBC 11,870 cell/mcl  PMN 75%  LY 3%  MO 5% Band 13%  </a:t>
            </a:r>
          </a:p>
          <a:p>
            <a:r>
              <a:rPr lang="en-US" dirty="0"/>
              <a:t>BUN 17.1 mg/dl, Cr 0.54 mg/dl,  Na 139 </a:t>
            </a:r>
            <a:r>
              <a:rPr lang="en-US" dirty="0" err="1"/>
              <a:t>mEq</a:t>
            </a:r>
            <a:r>
              <a:rPr lang="en-US" dirty="0"/>
              <a:t>/L,  K 5.1 </a:t>
            </a:r>
            <a:r>
              <a:rPr lang="en-US" dirty="0" err="1"/>
              <a:t>mEq</a:t>
            </a:r>
            <a:r>
              <a:rPr lang="en-US" dirty="0"/>
              <a:t>/L, </a:t>
            </a:r>
            <a:r>
              <a:rPr lang="en-US" i="1" dirty="0"/>
              <a:t>HCO3 18.9 </a:t>
            </a:r>
            <a:r>
              <a:rPr lang="en-US" i="1" dirty="0" err="1"/>
              <a:t>mEq</a:t>
            </a:r>
            <a:r>
              <a:rPr lang="en-US" i="1" dirty="0"/>
              <a:t>/L</a:t>
            </a:r>
            <a:r>
              <a:rPr lang="en-US" dirty="0"/>
              <a:t>, Cl 109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r>
              <a:rPr lang="en-US" dirty="0"/>
              <a:t>Ca 7.8 mg/dl, PO 3.6 mg/dl, Mg 1.3 mg/dl  </a:t>
            </a:r>
          </a:p>
        </p:txBody>
      </p:sp>
    </p:spTree>
    <p:extLst>
      <p:ext uri="{BB962C8B-B14F-4D97-AF65-F5344CB8AC3E}">
        <p14:creationId xmlns:p14="http://schemas.microsoft.com/office/powerpoint/2010/main" val="34400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/>
              <a:t>LFT </a:t>
            </a:r>
            <a:r>
              <a:rPr lang="en-US" sz="2400" dirty="0"/>
              <a:t>(DOL 7): </a:t>
            </a:r>
            <a:r>
              <a:rPr lang="en-US" i="1" dirty="0"/>
              <a:t>TB 6.4 mg/dl, DB 1.3 mg/dl</a:t>
            </a:r>
            <a:r>
              <a:rPr lang="en-US" dirty="0"/>
              <a:t>, </a:t>
            </a:r>
            <a:r>
              <a:rPr lang="en-US" i="1" dirty="0"/>
              <a:t>PT 3.6 g/dl, </a:t>
            </a:r>
            <a:r>
              <a:rPr lang="en-US" i="1" dirty="0" err="1"/>
              <a:t>Alb</a:t>
            </a:r>
            <a:r>
              <a:rPr lang="en-US" i="1" dirty="0"/>
              <a:t> 2.3 g/dl, </a:t>
            </a:r>
            <a:r>
              <a:rPr lang="en-US" i="1" dirty="0" err="1"/>
              <a:t>Glb</a:t>
            </a:r>
            <a:r>
              <a:rPr lang="en-US" i="1" dirty="0"/>
              <a:t> 1.3</a:t>
            </a:r>
            <a:r>
              <a:rPr lang="en-US" dirty="0"/>
              <a:t> g/dl, AST 40 U/L, ALT 19 U/L, ALP 113 U/L</a:t>
            </a:r>
          </a:p>
          <a:p>
            <a:r>
              <a:rPr lang="en-US" dirty="0"/>
              <a:t>Coagulogram </a:t>
            </a:r>
            <a:r>
              <a:rPr lang="en-US" sz="2400" dirty="0"/>
              <a:t>(DOL 6)</a:t>
            </a:r>
            <a:r>
              <a:rPr lang="en-US" dirty="0"/>
              <a:t>: PT 13.5 sec, INR 1.26, PTT 29.3 sec</a:t>
            </a:r>
          </a:p>
          <a:p>
            <a:r>
              <a:rPr lang="en-US" dirty="0"/>
              <a:t>Hemoculture of central line: NG</a:t>
            </a:r>
          </a:p>
          <a:p>
            <a:r>
              <a:rPr lang="en-US" dirty="0"/>
              <a:t>Tracheal secretion culture: </a:t>
            </a:r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i="1" dirty="0"/>
              <a:t>, </a:t>
            </a:r>
            <a:r>
              <a:rPr lang="en-US" i="1" dirty="0" err="1"/>
              <a:t>Klebsiella</a:t>
            </a:r>
            <a:r>
              <a:rPr lang="en-US" i="1" dirty="0"/>
              <a:t> </a:t>
            </a:r>
            <a:r>
              <a:rPr lang="en-US" i="1" dirty="0" err="1"/>
              <a:t>pneumoniae</a:t>
            </a:r>
            <a:r>
              <a:rPr lang="en-US" i="1" dirty="0"/>
              <a:t> MDR</a:t>
            </a:r>
            <a:r>
              <a:rPr lang="en-US" dirty="0"/>
              <a:t> --- colonization</a:t>
            </a:r>
          </a:p>
        </p:txBody>
      </p:sp>
    </p:spTree>
    <p:extLst>
      <p:ext uri="{BB962C8B-B14F-4D97-AF65-F5344CB8AC3E}">
        <p14:creationId xmlns:p14="http://schemas.microsoft.com/office/powerpoint/2010/main" val="13185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Medication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Vancomycin (23 MKDay) iv drip in 8 hr</a:t>
            </a:r>
          </a:p>
          <a:p>
            <a:r>
              <a:rPr lang="en-US" dirty="0"/>
              <a:t>Cefotaxime (50 MKDose) iv q 12 hr</a:t>
            </a:r>
          </a:p>
          <a:p>
            <a:r>
              <a:rPr lang="en-US" dirty="0"/>
              <a:t>Fentanyl 2.5 mcg iv prn q 6 hr</a:t>
            </a:r>
          </a:p>
          <a:p>
            <a:r>
              <a:rPr lang="en-US" dirty="0"/>
              <a:t>on TPN</a:t>
            </a:r>
          </a:p>
          <a:p>
            <a:r>
              <a:rPr lang="en-US" dirty="0"/>
              <a:t>NSS replace OG 0.5 ml/hr x 8 hr</a:t>
            </a:r>
          </a:p>
          <a:p>
            <a:r>
              <a:rPr lang="en-US" dirty="0"/>
              <a:t>off </a:t>
            </a:r>
            <a:r>
              <a:rPr lang="en-US" dirty="0" err="1"/>
              <a:t>phenobarb</a:t>
            </a:r>
            <a:r>
              <a:rPr lang="en-US" dirty="0"/>
              <a:t> at DOL 7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00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Palliative Care Conference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Thanapon</a:t>
            </a:r>
            <a:r>
              <a:rPr lang="en-US" dirty="0"/>
              <a:t> </a:t>
            </a:r>
            <a:r>
              <a:rPr lang="en-US" dirty="0" err="1"/>
              <a:t>Tangsakul</a:t>
            </a:r>
            <a:r>
              <a:rPr lang="en-US" dirty="0"/>
              <a:t>, Fellowship</a:t>
            </a:r>
          </a:p>
          <a:p>
            <a:r>
              <a:rPr lang="en-US" dirty="0" err="1"/>
              <a:t>Karunruk</a:t>
            </a:r>
            <a:r>
              <a:rPr lang="en-US" dirty="0"/>
              <a:t> Palliative Care Center</a:t>
            </a:r>
          </a:p>
          <a:p>
            <a:r>
              <a:rPr lang="en-US" dirty="0"/>
              <a:t>January 25</a:t>
            </a:r>
            <a:r>
              <a:rPr lang="en-US" baseline="30000" dirty="0"/>
              <a:t>th</a:t>
            </a:r>
            <a:r>
              <a:rPr lang="en-US" dirty="0"/>
              <a:t>, 2023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05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Suffering Symptoms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Pain: NIPS = 1/7 -&gt; no pain, fentanyl was not used</a:t>
            </a:r>
          </a:p>
          <a:p>
            <a:r>
              <a:rPr lang="en-US" dirty="0"/>
              <a:t>Dyspnea: on HHHFNC RR 62 SpO2 92, no nasal flaring or retraction -&gt; no dyspnea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2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301218"/>
            <a:ext cx="8229600" cy="1184995"/>
          </a:xfrm>
        </p:spPr>
        <p:txBody>
          <a:bodyPr/>
          <a:lstStyle/>
          <a:p>
            <a:r>
              <a:rPr lang="en-US" dirty="0"/>
              <a:t>Deny genetic disease in family</a:t>
            </a:r>
          </a:p>
          <a:p>
            <a:r>
              <a:rPr lang="en-US" dirty="0"/>
              <a:t>No financial problems</a:t>
            </a:r>
            <a:endParaRPr lang="th-TH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29364" r="24591" b="20239"/>
          <a:stretch/>
        </p:blipFill>
        <p:spPr bwMode="auto">
          <a:xfrm>
            <a:off x="539557" y="980728"/>
            <a:ext cx="804901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Parent’s Perception: Pregnancy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 child, planned to have 2 children</a:t>
            </a:r>
          </a:p>
          <a:p>
            <a:r>
              <a:rPr lang="en-US" dirty="0"/>
              <a:t>Regular ANC visit, good taking care</a:t>
            </a:r>
          </a:p>
          <a:p>
            <a:r>
              <a:rPr lang="en-US" dirty="0"/>
              <a:t>Be informed about child's abnormalities at GA 31 week</a:t>
            </a:r>
          </a:p>
          <a:p>
            <a:r>
              <a:rPr lang="en-US" dirty="0"/>
              <a:t>Felt shocking and stunning, disappointed</a:t>
            </a:r>
          </a:p>
          <a:p>
            <a:r>
              <a:rPr lang="en-US" dirty="0"/>
              <a:t>Planed to delivered the child at near-home hospital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29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Parent’s Perception: Illness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Parents known well about patient's conditions</a:t>
            </a:r>
          </a:p>
          <a:p>
            <a:pPr lvl="1"/>
            <a:r>
              <a:rPr lang="en-US" dirty="0"/>
              <a:t>birth asphyxia</a:t>
            </a:r>
          </a:p>
          <a:p>
            <a:pPr lvl="1"/>
            <a:r>
              <a:rPr lang="en-US" dirty="0"/>
              <a:t>duodenal atresia, volvulus</a:t>
            </a:r>
          </a:p>
          <a:p>
            <a:pPr lvl="1"/>
            <a:r>
              <a:rPr lang="en-US" dirty="0"/>
              <a:t>short bowel syndrome</a:t>
            </a:r>
          </a:p>
          <a:p>
            <a:r>
              <a:rPr lang="en-US" dirty="0"/>
              <a:t>May need life-long TPN</a:t>
            </a:r>
          </a:p>
          <a:p>
            <a:r>
              <a:rPr lang="en-US" dirty="0"/>
              <a:t>Be at risk of liver disease and catheter related infection</a:t>
            </a:r>
          </a:p>
          <a:p>
            <a:r>
              <a:rPr lang="en-US" dirty="0"/>
              <a:t>Treatment and complications causes significant suffering to patient</a:t>
            </a:r>
          </a:p>
          <a:p>
            <a:r>
              <a:rPr lang="en-US" dirty="0"/>
              <a:t>Searching on alternative treatment: lengthening bowel surgery, intestinal transplantation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28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Issue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Experience on loss: patient's great-grandmother died at old age --- it is acceptable</a:t>
            </a:r>
          </a:p>
          <a:p>
            <a:r>
              <a:rPr lang="en-US" dirty="0"/>
              <a:t>Current feeling: </a:t>
            </a:r>
          </a:p>
          <a:p>
            <a:pPr lvl="1"/>
            <a:r>
              <a:rPr lang="en-US" dirty="0"/>
              <a:t>grief “</a:t>
            </a:r>
            <a:r>
              <a:rPr lang="th-TH" dirty="0"/>
              <a:t>ครั้งนี้ยากที่จะทำใจยอมรับ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disappointed "</a:t>
            </a:r>
            <a:r>
              <a:rPr lang="th-TH" dirty="0"/>
              <a:t>ทำไมต้องเกิดกับครอบครัวเรา ตอนท้องก็ดูแลตัวเองอย่างดี“</a:t>
            </a:r>
            <a:endParaRPr lang="en-US" dirty="0"/>
          </a:p>
          <a:p>
            <a:r>
              <a:rPr lang="en-US" dirty="0"/>
              <a:t>Copping: support in family ---&gt; </a:t>
            </a:r>
            <a:r>
              <a:rPr lang="en-US" sz="3000" dirty="0"/>
              <a:t>"</a:t>
            </a:r>
            <a:r>
              <a:rPr lang="th-TH" sz="3000" dirty="0"/>
              <a:t>พยายามทำใจ แต่ถ้าวันนั้นมาถึงจริงๆก็ไม่รู้จะทำใจได้ไหม"</a:t>
            </a:r>
          </a:p>
          <a:p>
            <a:r>
              <a:rPr lang="en-US" dirty="0"/>
              <a:t>Wanted help: psychiatrist appointment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59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List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Late preterm newborn</a:t>
            </a:r>
          </a:p>
          <a:p>
            <a:r>
              <a:rPr lang="en-US" dirty="0"/>
              <a:t>Severe birth asphyxia with moderate HIE S/P therapeutic hypothermia</a:t>
            </a:r>
          </a:p>
          <a:p>
            <a:r>
              <a:rPr lang="en-US" dirty="0"/>
              <a:t>Duodenal atresia and small bowel volvulus with meconium peritonitis S/P small bowel resection with duodenoileostomy and appendectomy</a:t>
            </a:r>
          </a:p>
          <a:p>
            <a:r>
              <a:rPr lang="en-US" dirty="0"/>
              <a:t>Short bowel syndrome; on TPN</a:t>
            </a:r>
          </a:p>
          <a:p>
            <a:r>
              <a:rPr lang="en-US" dirty="0"/>
              <a:t>Anastomosis leakage with sepsis</a:t>
            </a:r>
          </a:p>
          <a:p>
            <a:r>
              <a:rPr lang="en-US" dirty="0"/>
              <a:t>Anticipatory grief</a:t>
            </a:r>
          </a:p>
          <a:p>
            <a:r>
              <a:rPr lang="en-US" dirty="0"/>
              <a:t>Risk of pathologic grief (in case of patient die)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2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Neonatal Hypoxic Ischemic Encephalopathy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Brain damage due to low oxygenated cerebral blood flow</a:t>
            </a:r>
          </a:p>
          <a:p>
            <a:r>
              <a:rPr lang="en-US" dirty="0" smtClean="0"/>
              <a:t>Maternal, fetal, procedural factors</a:t>
            </a:r>
          </a:p>
          <a:p>
            <a:r>
              <a:rPr lang="en-US" dirty="0"/>
              <a:t>Estimated prevalence: </a:t>
            </a:r>
            <a:r>
              <a:rPr lang="en-US" dirty="0" smtClean="0"/>
              <a:t>1.6 </a:t>
            </a:r>
            <a:r>
              <a:rPr lang="en-US" dirty="0"/>
              <a:t>per 1,000 live </a:t>
            </a:r>
            <a:r>
              <a:rPr lang="en-US" dirty="0" smtClean="0"/>
              <a:t>births</a:t>
            </a:r>
          </a:p>
          <a:p>
            <a:r>
              <a:rPr lang="en-US" dirty="0" smtClean="0"/>
              <a:t>Classification: </a:t>
            </a:r>
            <a:r>
              <a:rPr lang="en-US" dirty="0" err="1" smtClean="0"/>
              <a:t>Sarnat</a:t>
            </a:r>
            <a:r>
              <a:rPr lang="en-US" dirty="0" smtClean="0"/>
              <a:t> scale; mild, moderate, severe ---&gt; prognosis</a:t>
            </a:r>
          </a:p>
          <a:p>
            <a:r>
              <a:rPr lang="en-US" dirty="0" smtClean="0"/>
              <a:t>Treatment: therapeutic hypothermia</a:t>
            </a:r>
          </a:p>
          <a:p>
            <a:r>
              <a:rPr lang="en-US" dirty="0" smtClean="0"/>
              <a:t>Outcome: wide range, neuropsychological, behavioral, living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16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5544616" cy="180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4" y="6402814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K Tsuda. et al. Nature. 2022.</a:t>
            </a:r>
            <a:endParaRPr lang="th-TH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5" y="2276872"/>
            <a:ext cx="48984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5550544" y="2283987"/>
            <a:ext cx="3125912" cy="40253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Retrospective observational study</a:t>
            </a:r>
          </a:p>
          <a:p>
            <a:r>
              <a:rPr lang="en-US" sz="2400" dirty="0" smtClean="0"/>
              <a:t>NICU, Japan</a:t>
            </a:r>
          </a:p>
          <a:p>
            <a:r>
              <a:rPr lang="en-US" sz="2400" dirty="0" smtClean="0"/>
              <a:t>HIE neonates             N = 474, received therapeutic hypothermia; registered 2012 to 2016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8511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Bowel Syndrome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Reduction of small bowel length</a:t>
            </a:r>
          </a:p>
          <a:p>
            <a:r>
              <a:rPr lang="en-US" dirty="0" smtClean="0"/>
              <a:t>Resulting in malabsorption, malnutrition</a:t>
            </a:r>
          </a:p>
          <a:p>
            <a:r>
              <a:rPr lang="en-US" dirty="0" smtClean="0"/>
              <a:t>Causes: congenital or acquired</a:t>
            </a:r>
          </a:p>
          <a:p>
            <a:r>
              <a:rPr lang="en-US" dirty="0" smtClean="0"/>
              <a:t>Most common: NEC, gastroschisis, atresia</a:t>
            </a:r>
          </a:p>
          <a:p>
            <a:r>
              <a:rPr lang="en-US" dirty="0" smtClean="0"/>
              <a:t>Required parenteral nutrition (at least a period), about 50% achieved enteral nutrition goal</a:t>
            </a:r>
          </a:p>
          <a:p>
            <a:r>
              <a:rPr lang="en-US" dirty="0" smtClean="0"/>
              <a:t>Factors: etiology, residual bowel length and type, anastomosis type, IC valve</a:t>
            </a:r>
          </a:p>
          <a:p>
            <a:r>
              <a:rPr lang="en-US" dirty="0" smtClean="0"/>
              <a:t>Mortality: 2.9 – 27%</a:t>
            </a:r>
          </a:p>
          <a:p>
            <a:r>
              <a:rPr lang="en-US" dirty="0" smtClean="0"/>
              <a:t>Causes of death: liver failure, infection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6141204"/>
            <a:ext cx="6768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Bering J et al. Am J Gastroenterol. 2022;117(6):876–83.</a:t>
            </a:r>
          </a:p>
          <a:p>
            <a:r>
              <a:rPr lang="da-DK" sz="1100" dirty="0"/>
              <a:t>Cernet E et al. Frontline Gastroenterol. 2020;614–21. </a:t>
            </a:r>
            <a:endParaRPr lang="fr-FR" sz="1100" dirty="0" smtClean="0"/>
          </a:p>
          <a:p>
            <a:r>
              <a:rPr lang="fr-FR" sz="1100" dirty="0" err="1" smtClean="0"/>
              <a:t>Cohran</a:t>
            </a:r>
            <a:r>
              <a:rPr lang="fr-FR" sz="1100" dirty="0" smtClean="0"/>
              <a:t> </a:t>
            </a:r>
            <a:r>
              <a:rPr lang="fr-FR" sz="1100" dirty="0"/>
              <a:t>VC et al. Nature. 2017; </a:t>
            </a:r>
            <a:r>
              <a:rPr lang="fr-FR" sz="1100" dirty="0" smtClean="0"/>
              <a:t>doi:10.1038/pr.2016.265</a:t>
            </a:r>
          </a:p>
        </p:txBody>
      </p:sp>
    </p:spTree>
    <p:extLst>
      <p:ext uri="{BB962C8B-B14F-4D97-AF65-F5344CB8AC3E}">
        <p14:creationId xmlns:p14="http://schemas.microsoft.com/office/powerpoint/2010/main" val="38032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Meeting (DOL 19 &amp; 21)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Participant: pediatrician, surgeon, parents</a:t>
            </a:r>
          </a:p>
          <a:p>
            <a:r>
              <a:rPr lang="en-US" dirty="0"/>
              <a:t>Diagnosis: duodenal atresia, midgut volvulus, short bowel syndrome, sepsis</a:t>
            </a:r>
          </a:p>
          <a:p>
            <a:pPr marL="0" indent="0">
              <a:buNone/>
            </a:pPr>
            <a:r>
              <a:rPr lang="en-US" b="1" dirty="0"/>
              <a:t>Choice of care</a:t>
            </a:r>
          </a:p>
          <a:p>
            <a:r>
              <a:rPr lang="en-US" dirty="0"/>
              <a:t>1) Go on life-long TPN, surgery in </a:t>
            </a:r>
            <a:r>
              <a:rPr lang="en-US" dirty="0" smtClean="0"/>
              <a:t>the future </a:t>
            </a:r>
            <a:r>
              <a:rPr lang="en-US" dirty="0"/>
              <a:t>and full resuscitation (not certain survival time)</a:t>
            </a:r>
          </a:p>
          <a:p>
            <a:r>
              <a:rPr lang="en-US" dirty="0"/>
              <a:t>2) Withholding some invasive treatment , continuing TPN until medically worst situation (not certain survival time)</a:t>
            </a:r>
          </a:p>
          <a:p>
            <a:r>
              <a:rPr lang="en-US" dirty="0"/>
              <a:t>3) Withdrawal of TPN and withholding invasive </a:t>
            </a:r>
            <a:r>
              <a:rPr lang="en-US" dirty="0" smtClean="0"/>
              <a:t>procedures, accept natural death (days </a:t>
            </a:r>
            <a:r>
              <a:rPr lang="en-US" dirty="0"/>
              <a:t>to month after withdrawal)</a:t>
            </a:r>
          </a:p>
        </p:txBody>
      </p:sp>
    </p:spTree>
    <p:extLst>
      <p:ext uri="{BB962C8B-B14F-4D97-AF65-F5344CB8AC3E}">
        <p14:creationId xmlns:p14="http://schemas.microsoft.com/office/powerpoint/2010/main" val="25709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Thai Female Neonate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DOL: 11 days</a:t>
            </a:r>
          </a:p>
          <a:p>
            <a:r>
              <a:rPr lang="en-US" dirty="0"/>
              <a:t>Residence: </a:t>
            </a:r>
            <a:r>
              <a:rPr lang="en-US" dirty="0" err="1"/>
              <a:t>Phon</a:t>
            </a:r>
            <a:r>
              <a:rPr lang="en-US" dirty="0"/>
              <a:t> </a:t>
            </a:r>
            <a:r>
              <a:rPr lang="en-US" dirty="0" err="1"/>
              <a:t>Phisai</a:t>
            </a:r>
            <a:r>
              <a:rPr lang="en-US" dirty="0"/>
              <a:t>, </a:t>
            </a:r>
            <a:r>
              <a:rPr lang="en-US" dirty="0" err="1"/>
              <a:t>Nong</a:t>
            </a:r>
            <a:r>
              <a:rPr lang="en-US" dirty="0"/>
              <a:t> </a:t>
            </a:r>
            <a:r>
              <a:rPr lang="en-US" dirty="0" err="1"/>
              <a:t>Khai</a:t>
            </a:r>
            <a:endParaRPr lang="en-US" dirty="0"/>
          </a:p>
          <a:p>
            <a:r>
              <a:rPr lang="en-US" dirty="0"/>
              <a:t>Universal coverage</a:t>
            </a:r>
          </a:p>
          <a:p>
            <a:r>
              <a:rPr lang="en-US" dirty="0"/>
              <a:t>Ward: NICU</a:t>
            </a:r>
          </a:p>
          <a:p>
            <a:r>
              <a:rPr lang="en-US" dirty="0"/>
              <a:t>Preterm GA 34+6 weeks</a:t>
            </a:r>
          </a:p>
          <a:p>
            <a:r>
              <a:rPr lang="en-US" dirty="0"/>
              <a:t>Cesarean section due to maternal previous cesarean section</a:t>
            </a:r>
          </a:p>
          <a:p>
            <a:r>
              <a:rPr lang="en-US" dirty="0"/>
              <a:t>Birth weight: 2425 g, APGAR 2, 7, 8T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9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Meeting (DOL 19 &amp; 21)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Surgical intervention </a:t>
            </a:r>
            <a:r>
              <a:rPr lang="en-US" sz="2800" dirty="0" smtClean="0"/>
              <a:t>(opinion of the expert</a:t>
            </a:r>
            <a:r>
              <a:rPr lang="en-US" sz="2800" i="1" dirty="0" smtClean="0"/>
              <a:t>s</a:t>
            </a:r>
            <a:r>
              <a:rPr lang="en-US" sz="28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Bowel </a:t>
            </a:r>
            <a:r>
              <a:rPr lang="en-US" dirty="0" smtClean="0"/>
              <a:t>lengthening: not </a:t>
            </a:r>
            <a:r>
              <a:rPr lang="en-US" dirty="0"/>
              <a:t>possible due to only 1 cm of ileum </a:t>
            </a:r>
            <a:r>
              <a:rPr lang="en-US" dirty="0" smtClean="0"/>
              <a:t>left</a:t>
            </a:r>
          </a:p>
          <a:p>
            <a:r>
              <a:rPr lang="en-US" dirty="0"/>
              <a:t>B</a:t>
            </a:r>
            <a:r>
              <a:rPr lang="en-US" dirty="0" smtClean="0"/>
              <a:t>owel transplantation </a:t>
            </a:r>
          </a:p>
          <a:p>
            <a:pPr lvl="1"/>
            <a:r>
              <a:rPr lang="en-US" dirty="0" smtClean="0"/>
              <a:t>Never done </a:t>
            </a:r>
            <a:r>
              <a:rPr lang="en-US" dirty="0"/>
              <a:t>in Thailand</a:t>
            </a:r>
          </a:p>
          <a:p>
            <a:pPr lvl="1"/>
            <a:r>
              <a:rPr lang="en-US" dirty="0"/>
              <a:t>Low success rate</a:t>
            </a:r>
          </a:p>
          <a:p>
            <a:pPr lvl="1"/>
            <a:r>
              <a:rPr lang="en-US" dirty="0"/>
              <a:t>High risk of graft </a:t>
            </a:r>
            <a:r>
              <a:rPr lang="en-US" dirty="0" smtClean="0"/>
              <a:t>rejection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Conclusion</a:t>
            </a:r>
          </a:p>
          <a:p>
            <a:pPr lvl="1"/>
            <a:r>
              <a:rPr lang="en-US" dirty="0"/>
              <a:t>Chosen choice of care: not 1), </a:t>
            </a:r>
            <a:r>
              <a:rPr lang="en-US" b="1" dirty="0"/>
              <a:t>may be 2) or 3)</a:t>
            </a:r>
          </a:p>
          <a:p>
            <a:pPr lvl="1"/>
            <a:r>
              <a:rPr lang="en-US" dirty="0"/>
              <a:t>No further surgery</a:t>
            </a:r>
          </a:p>
          <a:p>
            <a:pPr lvl="1"/>
            <a:r>
              <a:rPr lang="en-US" dirty="0"/>
              <a:t>No ETT, no CPR</a:t>
            </a:r>
          </a:p>
          <a:p>
            <a:pPr lvl="1"/>
            <a:r>
              <a:rPr lang="en-US" dirty="0"/>
              <a:t>Accept peripheral inotropic drugs, antibiotic and blood components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77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about PN in this patient?</a:t>
            </a:r>
            <a:endParaRPr lang="th-TH" dirty="0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“Parenteral Nutrition”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72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Team’s Prognostication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Survival</a:t>
            </a:r>
            <a:r>
              <a:rPr lang="en-US" dirty="0"/>
              <a:t>: infection, IFALD</a:t>
            </a:r>
          </a:p>
          <a:p>
            <a:r>
              <a:rPr lang="en-US" b="1" dirty="0"/>
              <a:t>Quality of Life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HIE: neurodevelopment, disabilities</a:t>
            </a:r>
          </a:p>
          <a:p>
            <a:pPr lvl="1"/>
            <a:r>
              <a:rPr lang="en-US" dirty="0"/>
              <a:t>SBS: PN dependence, hospitalization, re-operation, catheter placement</a:t>
            </a:r>
          </a:p>
          <a:p>
            <a:r>
              <a:rPr lang="en-US" dirty="0"/>
              <a:t>Modifying measures: PN, ±surgery, antibiotic, enteral advancement, developmental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8919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Team’s Prognostication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 effect</a:t>
            </a:r>
          </a:p>
          <a:p>
            <a:r>
              <a:rPr lang="en-US" dirty="0"/>
              <a:t>Gain: prolonging life (may be), some improvement of  development</a:t>
            </a:r>
          </a:p>
          <a:p>
            <a:r>
              <a:rPr lang="en-US" dirty="0"/>
              <a:t>Loss: </a:t>
            </a:r>
            <a:r>
              <a:rPr lang="en-US" dirty="0" smtClean="0"/>
              <a:t>hospital-bound </a:t>
            </a:r>
            <a:r>
              <a:rPr lang="en-US" dirty="0"/>
              <a:t>(patient and parents), procedural suffering, </a:t>
            </a:r>
            <a:r>
              <a:rPr lang="en-US" dirty="0" smtClean="0"/>
              <a:t>changing of family dynamic, family stress </a:t>
            </a:r>
            <a:r>
              <a:rPr lang="en-US" dirty="0"/>
              <a:t>(patient, parents, sibling, grandparents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Aims: prolonging life, improving development</a:t>
            </a:r>
          </a:p>
          <a:p>
            <a:r>
              <a:rPr lang="en-US" dirty="0"/>
              <a:t>Do modifying measures</a:t>
            </a:r>
          </a:p>
          <a:p>
            <a:r>
              <a:rPr lang="en-US" b="1" dirty="0"/>
              <a:t>Best scenario</a:t>
            </a:r>
            <a:r>
              <a:rPr lang="en-US" dirty="0"/>
              <a:t>: </a:t>
            </a:r>
            <a:r>
              <a:rPr lang="en-US" dirty="0" smtClean="0"/>
              <a:t>long lasting admission for PN, hope for new technology or surgical technique </a:t>
            </a:r>
          </a:p>
          <a:p>
            <a:r>
              <a:rPr lang="en-US" b="1" dirty="0" smtClean="0"/>
              <a:t>Worst </a:t>
            </a:r>
            <a:r>
              <a:rPr lang="en-US" b="1" dirty="0"/>
              <a:t>scenario</a:t>
            </a:r>
            <a:r>
              <a:rPr lang="en-US" dirty="0"/>
              <a:t>: hospital acquired infection, IFALD, death </a:t>
            </a:r>
          </a:p>
          <a:p>
            <a:r>
              <a:rPr lang="en-US" b="1" dirty="0"/>
              <a:t>Most possible scenario</a:t>
            </a:r>
            <a:r>
              <a:rPr lang="en-US" dirty="0"/>
              <a:t>: PN dependence, IFALD, infection, lack of venous access, death ---&gt; limited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4848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Ethics: Scenario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I. Continuing PN </a:t>
            </a:r>
            <a:r>
              <a:rPr lang="en-US" i="1" dirty="0"/>
              <a:t>as long as possible</a:t>
            </a:r>
          </a:p>
          <a:p>
            <a:r>
              <a:rPr lang="en-US" dirty="0"/>
              <a:t>II. Continuing PN </a:t>
            </a:r>
            <a:r>
              <a:rPr lang="en-US" i="1" dirty="0"/>
              <a:t>as long as medical appropriate</a:t>
            </a:r>
            <a:r>
              <a:rPr lang="en-US" dirty="0"/>
              <a:t>, no invasive procedure for site accessing</a:t>
            </a:r>
          </a:p>
          <a:p>
            <a:r>
              <a:rPr lang="en-US" dirty="0"/>
              <a:t>III. </a:t>
            </a:r>
            <a:r>
              <a:rPr lang="en-US" i="1" dirty="0"/>
              <a:t>Withdrawal</a:t>
            </a:r>
            <a:r>
              <a:rPr lang="en-US" dirty="0"/>
              <a:t> of PN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73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I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484243"/>
              </p:ext>
            </p:extLst>
          </p:nvPr>
        </p:nvGraphicFramePr>
        <p:xfrm>
          <a:off x="457200" y="1340768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1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Ethics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Issues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Beneficence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Prolonged life and</a:t>
                      </a:r>
                      <a:r>
                        <a:rPr lang="en-US" sz="2400" baseline="0" dirty="0"/>
                        <a:t> t</a:t>
                      </a:r>
                      <a:r>
                        <a:rPr lang="en-US" sz="2400" dirty="0"/>
                        <a:t>ime for family (for a period)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Maleficence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Patient’s physical suffering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Parent’s psychospiritual suffering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Change whole life of all participants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Autonomy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Patient cannot do,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parents do in behalf of 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Justice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Can be accessible </a:t>
                      </a:r>
                      <a:r>
                        <a:rPr lang="en-US" sz="2400" dirty="0"/>
                        <a:t>by right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Right of life preserving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Burden on national finance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60212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survival time, decrease QoL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21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II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063782"/>
              </p:ext>
            </p:extLst>
          </p:nvPr>
        </p:nvGraphicFramePr>
        <p:xfrm>
          <a:off x="457200" y="1340768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91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Ethics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Issues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Beneficence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Prolonged life and</a:t>
                      </a:r>
                      <a:r>
                        <a:rPr lang="en-US" sz="2400" baseline="0" dirty="0"/>
                        <a:t> t</a:t>
                      </a:r>
                      <a:r>
                        <a:rPr lang="en-US" sz="2400" dirty="0"/>
                        <a:t>ime for family (for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 period)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Maleficence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Patient’s physical suffering  (lesser than scenario</a:t>
                      </a:r>
                      <a:r>
                        <a:rPr lang="en-US" sz="2400" baseline="0" dirty="0"/>
                        <a:t> I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Parent’s psychospiritual suffering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Change whole life of all participants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Autonomy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Patient cannot do,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parents do in behalf of 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Justice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Can be accessible </a:t>
                      </a:r>
                      <a:r>
                        <a:rPr lang="en-US" sz="2400" dirty="0"/>
                        <a:t>by right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Right of life preserving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Burden on national finance (lesser than scenario</a:t>
                      </a:r>
                      <a:r>
                        <a:rPr lang="en-US" sz="2400" baseline="0" dirty="0"/>
                        <a:t> I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59492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survival time, decrease QoL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01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III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0026"/>
              </p:ext>
            </p:extLst>
          </p:nvPr>
        </p:nvGraphicFramePr>
        <p:xfrm>
          <a:off x="457200" y="1484784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91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Ethics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Issues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Beneficence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Lesser patient’s physical suffering </a:t>
                      </a:r>
                      <a:r>
                        <a:rPr lang="en-US" sz="2400" baseline="0" dirty="0"/>
                        <a:t> ---&gt; </a:t>
                      </a:r>
                      <a:r>
                        <a:rPr lang="en-US" sz="2400" dirty="0"/>
                        <a:t>Lesser parent’s suffering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Less burden on national finance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Maleficence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Shorter life expectancy</a:t>
                      </a:r>
                      <a:r>
                        <a:rPr lang="en-US" sz="2400" baseline="0" dirty="0"/>
                        <a:t> and family time</a:t>
                      </a:r>
                      <a:endParaRPr lang="en-US" sz="24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±Parent’s psychospiritual suffering  -- </a:t>
                      </a:r>
                      <a:r>
                        <a:rPr lang="en-US" sz="2400" i="1" dirty="0"/>
                        <a:t>ambivalent feeling, </a:t>
                      </a:r>
                      <a:r>
                        <a:rPr lang="en-US" sz="2400" i="1" dirty="0" smtClean="0"/>
                        <a:t>guilt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Autonomy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Patient cannot do,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parents do in behalf of 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Justice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1" dirty="0"/>
                        <a:t>Principle</a:t>
                      </a:r>
                      <a:r>
                        <a:rPr lang="en-US" sz="2400" i="1" baseline="0" dirty="0"/>
                        <a:t> of </a:t>
                      </a:r>
                      <a:r>
                        <a:rPr lang="en-US" sz="2400" i="1" baseline="0" dirty="0" smtClean="0"/>
                        <a:t>dual </a:t>
                      </a:r>
                      <a:r>
                        <a:rPr lang="en-US" sz="2400" i="1" baseline="0" dirty="0"/>
                        <a:t>effect</a:t>
                      </a:r>
                      <a:endParaRPr lang="en-US" sz="2400" i="0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baseline="0" dirty="0"/>
                        <a:t>Respect on nature of life; death is a part of life 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58772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survival time, Increase QoL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27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Meeting 2 (DOL 34)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Participants: Pediatrician, PC team, Parents</a:t>
            </a:r>
          </a:p>
          <a:p>
            <a:r>
              <a:rPr lang="en-US" dirty="0"/>
              <a:t>Recapping situations</a:t>
            </a:r>
          </a:p>
          <a:p>
            <a:r>
              <a:rPr lang="en-US" dirty="0"/>
              <a:t>Sharing prognosis, choices of care and possible outcome</a:t>
            </a:r>
          </a:p>
          <a:p>
            <a:r>
              <a:rPr lang="en-US" dirty="0"/>
              <a:t>Parent perceived limitation of life expectancy, life incompatibility and uncertainty of prognosis </a:t>
            </a:r>
          </a:p>
          <a:p>
            <a:r>
              <a:rPr lang="en-US" dirty="0"/>
              <a:t>Parent’s concern: </a:t>
            </a:r>
          </a:p>
          <a:p>
            <a:pPr lvl="1"/>
            <a:r>
              <a:rPr lang="en-US" dirty="0"/>
              <a:t>Quality of life; suffering from treatment</a:t>
            </a:r>
          </a:p>
          <a:p>
            <a:pPr lvl="1"/>
            <a:r>
              <a:rPr lang="en-US" dirty="0"/>
              <a:t>Quality of life is more important than the limited survival</a:t>
            </a:r>
          </a:p>
          <a:p>
            <a:pPr lvl="1"/>
            <a:r>
              <a:rPr lang="en-US" dirty="0"/>
              <a:t>Grandparent’s feeling and adaptation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33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Antenatal Care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First ANC at GA 12+1 weeks then regular visits, 9 times</a:t>
            </a:r>
          </a:p>
          <a:p>
            <a:r>
              <a:rPr lang="en-US" dirty="0"/>
              <a:t>At GA 30+2 weeks, </a:t>
            </a:r>
            <a:r>
              <a:rPr lang="en-US" dirty="0" smtClean="0"/>
              <a:t>detected polyhydramnios</a:t>
            </a:r>
            <a:endParaRPr lang="en-US" dirty="0"/>
          </a:p>
          <a:p>
            <a:r>
              <a:rPr lang="en-US" dirty="0"/>
              <a:t>U/S at GA 31 weeks</a:t>
            </a:r>
          </a:p>
          <a:p>
            <a:pPr lvl="1"/>
            <a:r>
              <a:rPr lang="en-US" dirty="0"/>
              <a:t>Single fetus cephalic EFW 1867 (P72) </a:t>
            </a:r>
          </a:p>
          <a:p>
            <a:pPr lvl="1"/>
            <a:r>
              <a:rPr lang="en-US" dirty="0"/>
              <a:t>AFI 23.2 cm</a:t>
            </a:r>
          </a:p>
          <a:p>
            <a:pPr lvl="1"/>
            <a:r>
              <a:rPr lang="en-US" dirty="0"/>
              <a:t>Dilate bowel 1.5cm, </a:t>
            </a:r>
            <a:r>
              <a:rPr lang="en-US" dirty="0" smtClean="0"/>
              <a:t>hyperechogenic</a:t>
            </a:r>
            <a:r>
              <a:rPr lang="en-US" dirty="0"/>
              <a:t> </a:t>
            </a:r>
            <a:r>
              <a:rPr lang="en-US" dirty="0" smtClean="0"/>
              <a:t>bowel </a:t>
            </a:r>
            <a:r>
              <a:rPr lang="en-US" dirty="0"/>
              <a:t>(suspected matted bowel), wall thickness 0.4 cm, +/-minimal ascites</a:t>
            </a:r>
          </a:p>
          <a:p>
            <a:pPr lvl="1"/>
            <a:r>
              <a:rPr lang="en-US" dirty="0"/>
              <a:t>Impression: duodenal atresia with suspected meconium peritonitis with polyhydramnios</a:t>
            </a:r>
          </a:p>
          <a:p>
            <a:r>
              <a:rPr lang="en-US" dirty="0"/>
              <a:t>Obstetrician informed diagnosis</a:t>
            </a:r>
          </a:p>
          <a:p>
            <a:r>
              <a:rPr lang="en-US" dirty="0"/>
              <a:t>Plan: </a:t>
            </a:r>
          </a:p>
          <a:p>
            <a:pPr lvl="1"/>
            <a:r>
              <a:rPr lang="en-US" dirty="0"/>
              <a:t>postnatal repairing surgery </a:t>
            </a:r>
          </a:p>
          <a:p>
            <a:pPr lvl="1"/>
            <a:r>
              <a:rPr lang="en-US" dirty="0"/>
              <a:t>weekly NST </a:t>
            </a:r>
          </a:p>
          <a:p>
            <a:pPr lvl="1"/>
            <a:r>
              <a:rPr lang="en-US" dirty="0"/>
              <a:t>dexamethasone for lung maturity at GA 32 weeks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1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Meeting 2: Conclusion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Preference: no more suffering from treatment, spend time together</a:t>
            </a:r>
          </a:p>
          <a:p>
            <a:r>
              <a:rPr lang="en-US" dirty="0"/>
              <a:t>Withdrawal of PN</a:t>
            </a:r>
          </a:p>
          <a:p>
            <a:pPr marL="0" indent="0">
              <a:buNone/>
            </a:pPr>
            <a:r>
              <a:rPr lang="en-US" b="1" dirty="0"/>
              <a:t>Advance Care Plan</a:t>
            </a:r>
          </a:p>
          <a:p>
            <a:r>
              <a:rPr lang="en-US" dirty="0"/>
              <a:t>Goal of care: comfort care, allow natural death</a:t>
            </a:r>
          </a:p>
          <a:p>
            <a:r>
              <a:rPr lang="en-US" dirty="0"/>
              <a:t>Proxy: patient's father and mother</a:t>
            </a:r>
          </a:p>
          <a:p>
            <a:r>
              <a:rPr lang="en-US" dirty="0"/>
              <a:t>Place of care and death: hospital --- PC ward</a:t>
            </a:r>
          </a:p>
          <a:p>
            <a:r>
              <a:rPr lang="en-US" dirty="0"/>
              <a:t>Plan for further treatment: no surgery, no RRT, no ETT, no CPR, as least as possible investigation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3451C1C-CC9F-4A24-AB11-685C2409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Bereavement Care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8905B3D-6031-4081-A196-B34B42D3F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Anticipatory </a:t>
            </a:r>
            <a:r>
              <a:rPr lang="en-US" dirty="0" smtClean="0"/>
              <a:t>grief</a:t>
            </a:r>
          </a:p>
          <a:p>
            <a:r>
              <a:rPr lang="en-US" dirty="0" smtClean="0"/>
              <a:t>Risk </a:t>
            </a:r>
            <a:r>
              <a:rPr lang="en-US" dirty="0"/>
              <a:t>of pathologic </a:t>
            </a:r>
            <a:r>
              <a:rPr lang="en-US" dirty="0" smtClean="0"/>
              <a:t>grief</a:t>
            </a:r>
          </a:p>
          <a:p>
            <a:pPr lvl="1"/>
            <a:r>
              <a:rPr lang="en-US" dirty="0"/>
              <a:t>Death of child</a:t>
            </a:r>
          </a:p>
          <a:p>
            <a:pPr lvl="1"/>
            <a:r>
              <a:rPr lang="en-US" dirty="0"/>
              <a:t>Ambivalent feeling and </a:t>
            </a:r>
            <a:r>
              <a:rPr lang="en-US" dirty="0" smtClean="0"/>
              <a:t>guilt</a:t>
            </a:r>
            <a:endParaRPr lang="en-US" dirty="0"/>
          </a:p>
          <a:p>
            <a:r>
              <a:rPr lang="en-US" dirty="0"/>
              <a:t>Special team for spiritual and bereavement care: “</a:t>
            </a:r>
            <a:r>
              <a:rPr lang="th-TH" dirty="0"/>
              <a:t>ทีมดูแลใจ</a:t>
            </a:r>
            <a:r>
              <a:rPr lang="en-US" dirty="0"/>
              <a:t>” (PC nurse and social worker)</a:t>
            </a:r>
          </a:p>
          <a:p>
            <a:r>
              <a:rPr lang="en-US" dirty="0"/>
              <a:t>Internal strength</a:t>
            </a:r>
          </a:p>
          <a:p>
            <a:r>
              <a:rPr lang="en-US" dirty="0"/>
              <a:t>Plan for future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22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1C6A8830-303E-4A71-85A1-9A555EA4C4C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-1" t="13150" r="283" b="12801"/>
          <a:stretch/>
        </p:blipFill>
        <p:spPr bwMode="auto">
          <a:xfrm>
            <a:off x="916886" y="576477"/>
            <a:ext cx="7841973" cy="5794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7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7E560EA6-D64F-4210-8C2B-DA4C9484D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73" t="4275" b="4452"/>
          <a:stretch/>
        </p:blipFill>
        <p:spPr>
          <a:xfrm>
            <a:off x="335431" y="606297"/>
            <a:ext cx="8473142" cy="54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0A08855-C655-483F-8172-9F96F48E0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38" t="17720" r="29327" b="7711"/>
          <a:stretch/>
        </p:blipFill>
        <p:spPr>
          <a:xfrm>
            <a:off x="2504663" y="349198"/>
            <a:ext cx="5963477" cy="624156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C67D0BAA-9B89-4EB9-9641-ABC3EF417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4" y="632503"/>
            <a:ext cx="1799174" cy="12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Progression: DOL39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situation was stable, looked comfort </a:t>
            </a:r>
          </a:p>
          <a:p>
            <a:r>
              <a:rPr lang="en-US" dirty="0"/>
              <a:t>Feeding intolerance</a:t>
            </a:r>
          </a:p>
          <a:p>
            <a:r>
              <a:rPr lang="en-US" dirty="0"/>
              <a:t>Loss of central venous catheter</a:t>
            </a:r>
          </a:p>
          <a:p>
            <a:r>
              <a:rPr lang="en-US" dirty="0"/>
              <a:t>PN was given via peripheral line</a:t>
            </a:r>
          </a:p>
          <a:p>
            <a:r>
              <a:rPr lang="en-US" dirty="0"/>
              <a:t>Fentanyl was not used</a:t>
            </a:r>
          </a:p>
          <a:p>
            <a:r>
              <a:rPr lang="en-US" dirty="0"/>
              <a:t>Family confirmed ACP</a:t>
            </a:r>
          </a:p>
          <a:p>
            <a:r>
              <a:rPr lang="en-US" dirty="0"/>
              <a:t>Plan: Transfer to PC ward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9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 Symptoms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Dyspnea: morphine </a:t>
            </a:r>
            <a:r>
              <a:rPr lang="en-US" sz="3200" dirty="0" smtClean="0"/>
              <a:t>po/iv</a:t>
            </a:r>
          </a:p>
          <a:p>
            <a:r>
              <a:rPr lang="en-US" dirty="0" smtClean="0"/>
              <a:t>Agitation</a:t>
            </a:r>
          </a:p>
          <a:p>
            <a:pPr lvl="1"/>
            <a:r>
              <a:rPr lang="en-US" dirty="0" smtClean="0"/>
              <a:t>Hypoglycemia: parenteral glucose, sugar solution oral feeding as tolerate</a:t>
            </a:r>
          </a:p>
          <a:p>
            <a:pPr lvl="1"/>
            <a:r>
              <a:rPr lang="en-US" dirty="0" smtClean="0"/>
              <a:t>Pain: </a:t>
            </a:r>
            <a:r>
              <a:rPr lang="en-US" dirty="0"/>
              <a:t>morphine </a:t>
            </a:r>
            <a:r>
              <a:rPr lang="en-US" dirty="0" smtClean="0"/>
              <a:t>po/iv</a:t>
            </a:r>
          </a:p>
          <a:p>
            <a:pPr lvl="1"/>
            <a:r>
              <a:rPr lang="en-US" dirty="0" smtClean="0"/>
              <a:t>Other discomfort: finding out causes and correct the possible ones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77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 Bowel Syndrome of Infancy: A Brief Review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Thanapon</a:t>
            </a:r>
            <a:r>
              <a:rPr lang="en-US" dirty="0"/>
              <a:t> </a:t>
            </a:r>
            <a:r>
              <a:rPr lang="en-US" dirty="0" err="1"/>
              <a:t>Tangsakul</a:t>
            </a:r>
            <a:r>
              <a:rPr lang="en-US" dirty="0"/>
              <a:t>, Fellowship</a:t>
            </a:r>
          </a:p>
          <a:p>
            <a:r>
              <a:rPr lang="en-US" dirty="0" err="1"/>
              <a:t>Karunruk</a:t>
            </a:r>
            <a:r>
              <a:rPr lang="en-US" dirty="0"/>
              <a:t> Palliative Care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January 25</a:t>
            </a:r>
            <a:r>
              <a:rPr lang="en-US" baseline="30000" dirty="0" smtClean="0"/>
              <a:t>th</a:t>
            </a:r>
            <a:r>
              <a:rPr lang="en-US" dirty="0" smtClean="0"/>
              <a:t>, 2023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14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Bowel Syndrome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 of small bowel length </a:t>
            </a:r>
          </a:p>
          <a:p>
            <a:pPr lvl="1"/>
            <a:r>
              <a:rPr lang="en-US" dirty="0"/>
              <a:t>insufficient absorptive surface area </a:t>
            </a:r>
          </a:p>
          <a:p>
            <a:pPr lvl="1"/>
            <a:r>
              <a:rPr lang="en-US" dirty="0"/>
              <a:t>malabsorptive state</a:t>
            </a:r>
          </a:p>
          <a:p>
            <a:pPr lvl="1"/>
            <a:r>
              <a:rPr lang="en-US" dirty="0"/>
              <a:t>Be at risk of intestinal failure</a:t>
            </a:r>
          </a:p>
          <a:p>
            <a:r>
              <a:rPr lang="en-US" dirty="0"/>
              <a:t>Population-based estimation: 22.1 per 1000 NICU admissions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08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Intestinal Failure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Inadequate intestinal absorption of water electrolyte and nutrients </a:t>
            </a:r>
          </a:p>
          <a:p>
            <a:r>
              <a:rPr lang="en-US" dirty="0"/>
              <a:t>Resulting in …..</a:t>
            </a:r>
          </a:p>
          <a:p>
            <a:pPr lvl="1"/>
            <a:r>
              <a:rPr lang="en-US" dirty="0"/>
              <a:t>dehydration</a:t>
            </a:r>
          </a:p>
          <a:p>
            <a:pPr lvl="1"/>
            <a:r>
              <a:rPr lang="en-US" dirty="0"/>
              <a:t>growth retardation</a:t>
            </a:r>
          </a:p>
          <a:p>
            <a:pPr lvl="1"/>
            <a:r>
              <a:rPr lang="en-US" dirty="0"/>
              <a:t>parenteral nutrition dependence (at least 90 days after event)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97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Days Before Consultation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Presented at provincial hospital </a:t>
            </a:r>
          </a:p>
          <a:p>
            <a:r>
              <a:rPr lang="en-US" dirty="0" smtClean="0"/>
              <a:t>Decreased </a:t>
            </a:r>
            <a:r>
              <a:rPr lang="en-US" dirty="0"/>
              <a:t>fetal activity with uterine contraction every 10-20 min</a:t>
            </a:r>
          </a:p>
          <a:p>
            <a:r>
              <a:rPr lang="en-US" dirty="0"/>
              <a:t>No fever or dysuria</a:t>
            </a:r>
          </a:p>
          <a:p>
            <a:r>
              <a:rPr lang="en-US" dirty="0"/>
              <a:t>NST: category II (minimal variability, no DC, no AC)</a:t>
            </a:r>
          </a:p>
          <a:p>
            <a:r>
              <a:rPr lang="en-US" dirty="0"/>
              <a:t>IUR ---&gt; NST category I, then referred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46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467963" y="1484784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Congenital and acquired causes </a:t>
            </a:r>
          </a:p>
          <a:p>
            <a:r>
              <a:rPr lang="en-US" i="1" dirty="0"/>
              <a:t>NEC 43.9 – 16%</a:t>
            </a:r>
          </a:p>
          <a:p>
            <a:r>
              <a:rPr lang="en-US" dirty="0"/>
              <a:t>Gastroschisis 23 - 16%</a:t>
            </a:r>
          </a:p>
          <a:p>
            <a:r>
              <a:rPr lang="en-US" dirty="0"/>
              <a:t>Intestinal atresia 24 - 10%</a:t>
            </a:r>
          </a:p>
          <a:p>
            <a:r>
              <a:rPr lang="en-US" dirty="0"/>
              <a:t>Volvulus 18.2 – 9%</a:t>
            </a:r>
          </a:p>
          <a:p>
            <a:r>
              <a:rPr lang="en-US" dirty="0" err="1"/>
              <a:t>Hirschprungs</a:t>
            </a:r>
            <a:r>
              <a:rPr lang="en-US" dirty="0"/>
              <a:t> disease 13 -4%</a:t>
            </a:r>
          </a:p>
          <a:p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67968" y="6258798"/>
            <a:ext cx="841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Cohran</a:t>
            </a:r>
            <a:r>
              <a:rPr lang="fr-FR" sz="1600" dirty="0"/>
              <a:t> VC et al. Nature. 2017; doi:10.1038/pr.2016.265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642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Anatomical Classification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84791"/>
            <a:ext cx="84105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718" y="6165304"/>
            <a:ext cx="766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Massironi</a:t>
            </a:r>
            <a:r>
              <a:rPr lang="en-US" sz="1600" dirty="0"/>
              <a:t> S et al. Digestive and Liver Disease 52 (2020) 253–261.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2975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Treatment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en-US" dirty="0"/>
              <a:t>Promote growth and development </a:t>
            </a:r>
          </a:p>
          <a:p>
            <a:r>
              <a:rPr lang="en-US" dirty="0"/>
              <a:t>Stimulating intestinal adaptation </a:t>
            </a:r>
          </a:p>
          <a:p>
            <a:r>
              <a:rPr lang="en-US" dirty="0"/>
              <a:t>Enteral autonomy (free from PN and adequate growth and development)</a:t>
            </a:r>
          </a:p>
          <a:p>
            <a:r>
              <a:rPr lang="en-US" dirty="0"/>
              <a:t>Preventing complications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486917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Multidisciplinary Approach</a:t>
            </a:r>
          </a:p>
        </p:txBody>
      </p:sp>
    </p:spTree>
    <p:extLst>
      <p:ext uri="{BB962C8B-B14F-4D97-AF65-F5344CB8AC3E}">
        <p14:creationId xmlns:p14="http://schemas.microsoft.com/office/powerpoint/2010/main" val="17973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Causes of death </a:t>
            </a:r>
          </a:p>
          <a:p>
            <a:pPr lvl="1"/>
            <a:r>
              <a:rPr lang="en-US" dirty="0"/>
              <a:t>IF-associated liver disease (IFALD)</a:t>
            </a:r>
          </a:p>
          <a:p>
            <a:pPr lvl="1"/>
            <a:r>
              <a:rPr lang="en-US" dirty="0"/>
              <a:t>Hepatic failure</a:t>
            </a:r>
          </a:p>
          <a:p>
            <a:pPr lvl="1"/>
            <a:r>
              <a:rPr lang="en-US" dirty="0"/>
              <a:t>Sepsis</a:t>
            </a:r>
          </a:p>
          <a:p>
            <a:pPr lvl="1"/>
            <a:r>
              <a:rPr lang="en-US" dirty="0"/>
              <a:t>Lack of venous access</a:t>
            </a:r>
          </a:p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length of residual bowel</a:t>
            </a:r>
          </a:p>
          <a:p>
            <a:pPr lvl="1"/>
            <a:r>
              <a:rPr lang="en-US" dirty="0"/>
              <a:t>loss of IC valve</a:t>
            </a:r>
          </a:p>
          <a:p>
            <a:pPr lvl="1"/>
            <a:r>
              <a:rPr lang="en-US" dirty="0"/>
              <a:t>Sepsis</a:t>
            </a:r>
          </a:p>
          <a:p>
            <a:pPr lvl="1"/>
            <a:r>
              <a:rPr lang="en-US" dirty="0"/>
              <a:t>IFALD development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29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Prognostic Factors: Enteral Autonomy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Etiology: </a:t>
            </a:r>
          </a:p>
          <a:p>
            <a:pPr marL="742950" lvl="2" indent="-342900"/>
            <a:r>
              <a:rPr lang="en-US" dirty="0"/>
              <a:t>NEC is better than others (chance for EA in 4 year; 65% </a:t>
            </a:r>
            <a:r>
              <a:rPr lang="en-US" dirty="0" err="1"/>
              <a:t>vs</a:t>
            </a:r>
            <a:r>
              <a:rPr lang="en-US" dirty="0"/>
              <a:t> 29%)</a:t>
            </a:r>
          </a:p>
          <a:p>
            <a:r>
              <a:rPr lang="en-US" dirty="0"/>
              <a:t>Residual bowel type</a:t>
            </a:r>
          </a:p>
          <a:p>
            <a:pPr lvl="1"/>
            <a:r>
              <a:rPr lang="en-US" dirty="0"/>
              <a:t>Ileum has better adaptability than jejunum</a:t>
            </a:r>
          </a:p>
          <a:p>
            <a:r>
              <a:rPr lang="en-US" dirty="0"/>
              <a:t>Residual small bowel length:</a:t>
            </a:r>
          </a:p>
          <a:p>
            <a:pPr lvl="1"/>
            <a:r>
              <a:rPr lang="en-US" dirty="0"/>
              <a:t>&gt; 50 cm: 88% in 1 year, 96% in 2 years</a:t>
            </a:r>
          </a:p>
          <a:p>
            <a:pPr lvl="1"/>
            <a:r>
              <a:rPr lang="en-US" dirty="0"/>
              <a:t>&lt; 50 cm: 23% in 1 year, 38% in 2 years, 71% in 57 months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99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Prognostic Factors: Enteral Autonomy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Classification: type I is poorer than others</a:t>
            </a:r>
          </a:p>
          <a:p>
            <a:r>
              <a:rPr lang="en-US" dirty="0"/>
              <a:t>Primary enterocolonic anastomosis has greater chance</a:t>
            </a:r>
          </a:p>
          <a:p>
            <a:r>
              <a:rPr lang="en-US" dirty="0"/>
              <a:t>Presence of IC valve: prevent retrograde migration of colonic bacteria, slow transit time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8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 Surgical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/>
              <a:t>Objectives: </a:t>
            </a:r>
          </a:p>
          <a:p>
            <a:pPr lvl="1"/>
            <a:r>
              <a:rPr lang="en-US" dirty="0"/>
              <a:t>preserving maximal small bowel length</a:t>
            </a:r>
          </a:p>
          <a:p>
            <a:pPr lvl="1"/>
            <a:r>
              <a:rPr lang="en-US" dirty="0"/>
              <a:t>re-establishing functional bowel integrity (ostomy closure)</a:t>
            </a:r>
          </a:p>
          <a:p>
            <a:r>
              <a:rPr lang="en-US" dirty="0"/>
              <a:t>Autologous intestinal reconstructive surgery: </a:t>
            </a:r>
          </a:p>
          <a:p>
            <a:pPr lvl="1"/>
            <a:r>
              <a:rPr lang="en-US" dirty="0"/>
              <a:t>Longitudinal intestinal lengthening and Tailoring (LILT)</a:t>
            </a:r>
          </a:p>
          <a:p>
            <a:pPr lvl="1"/>
            <a:r>
              <a:rPr lang="en-US" dirty="0"/>
              <a:t>Serial Transverse </a:t>
            </a:r>
            <a:r>
              <a:rPr lang="en-US" dirty="0" err="1"/>
              <a:t>Enteroplasty</a:t>
            </a:r>
            <a:r>
              <a:rPr lang="en-US" dirty="0"/>
              <a:t> (STEP)</a:t>
            </a:r>
          </a:p>
          <a:p>
            <a:pPr lvl="1"/>
            <a:r>
              <a:rPr lang="en-US" dirty="0"/>
              <a:t>No survival difference between LILT and STEP</a:t>
            </a:r>
          </a:p>
        </p:txBody>
      </p:sp>
    </p:spTree>
    <p:extLst>
      <p:ext uri="{BB962C8B-B14F-4D97-AF65-F5344CB8AC3E}">
        <p14:creationId xmlns:p14="http://schemas.microsoft.com/office/powerpoint/2010/main" val="4141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340359"/>
            <a:ext cx="8229600" cy="896963"/>
          </a:xfrm>
        </p:spPr>
        <p:txBody>
          <a:bodyPr/>
          <a:lstStyle/>
          <a:p>
            <a:r>
              <a:rPr lang="en-US" dirty="0"/>
              <a:t>Longitudinal Intestinal Lengthening Tailoring 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67549" y="6249580"/>
            <a:ext cx="510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Cohran</a:t>
            </a:r>
            <a:r>
              <a:rPr lang="fr-FR" sz="1600" dirty="0"/>
              <a:t> VC et al. Nature. 2017; doi:10.1038/pr.2016.265</a:t>
            </a:r>
            <a:endParaRPr lang="th-TH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8" y="404674"/>
            <a:ext cx="6192688" cy="474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4" y="5373216"/>
            <a:ext cx="5915000" cy="720080"/>
          </a:xfrm>
        </p:spPr>
        <p:txBody>
          <a:bodyPr/>
          <a:lstStyle/>
          <a:p>
            <a:r>
              <a:rPr lang="en-US" dirty="0"/>
              <a:t>Serial Transverse </a:t>
            </a:r>
            <a:r>
              <a:rPr lang="en-US" dirty="0" err="1" smtClean="0"/>
              <a:t>Enteroplasty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44616" cy="457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9" y="6249580"/>
            <a:ext cx="510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Cohran</a:t>
            </a:r>
            <a:r>
              <a:rPr lang="fr-FR" sz="1600" dirty="0"/>
              <a:t> VC et al. Nature. 2017; doi:10.1038/pr.2016.265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9932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 Surgery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Intestinal transplantation: </a:t>
            </a:r>
          </a:p>
          <a:p>
            <a:pPr lvl="1"/>
            <a:r>
              <a:rPr lang="en-US" dirty="0"/>
              <a:t>unable to attain EA</a:t>
            </a:r>
          </a:p>
          <a:p>
            <a:pPr lvl="1"/>
            <a:r>
              <a:rPr lang="en-US" dirty="0"/>
              <a:t>unsuccessful bowel lengthening surgery</a:t>
            </a:r>
          </a:p>
          <a:p>
            <a:pPr lvl="1"/>
            <a:r>
              <a:rPr lang="en-US" dirty="0"/>
              <a:t>develop serious complications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23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SNH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Cough test positive</a:t>
            </a:r>
          </a:p>
          <a:p>
            <a:r>
              <a:rPr lang="en-US" dirty="0"/>
              <a:t>TAS: EFW 3124 g, AFI 15.5 cm</a:t>
            </a:r>
          </a:p>
          <a:p>
            <a:r>
              <a:rPr lang="en-US" dirty="0"/>
              <a:t>NST: no FHR drop</a:t>
            </a:r>
          </a:p>
          <a:p>
            <a:r>
              <a:rPr lang="en-US" dirty="0"/>
              <a:t>Next day, labor pain ---&gt; C/S due to previous C/S</a:t>
            </a:r>
          </a:p>
          <a:p>
            <a:r>
              <a:rPr lang="en-US" dirty="0"/>
              <a:t>Child was born after MR 2 hr</a:t>
            </a:r>
          </a:p>
          <a:p>
            <a:r>
              <a:rPr lang="en-US" dirty="0"/>
              <a:t>Bloody amniotic fluid, placenta examination did not show abruptio placenta</a:t>
            </a:r>
          </a:p>
          <a:p>
            <a:r>
              <a:rPr lang="en-US" dirty="0"/>
              <a:t>Inactive and atonia, not cry, HR &lt; 100 bpm</a:t>
            </a:r>
          </a:p>
          <a:p>
            <a:r>
              <a:rPr lang="en-US" dirty="0"/>
              <a:t>PPV 3 cycles</a:t>
            </a:r>
          </a:p>
          <a:p>
            <a:r>
              <a:rPr lang="en-US" dirty="0"/>
              <a:t>APGAR 2, 7, 8T ---&gt; </a:t>
            </a:r>
            <a:r>
              <a:rPr lang="en-US" i="1" dirty="0"/>
              <a:t>severe birth asphyxia</a:t>
            </a:r>
          </a:p>
          <a:p>
            <a:r>
              <a:rPr lang="en-US" dirty="0"/>
              <a:t>Admitted NICU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2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 Nutrition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/>
              <a:t>Fluid, electrolyte and nutrients</a:t>
            </a:r>
          </a:p>
          <a:p>
            <a:r>
              <a:rPr lang="en-US" dirty="0"/>
              <a:t>Parenteral nutrition</a:t>
            </a:r>
          </a:p>
          <a:p>
            <a:pPr lvl="1"/>
            <a:r>
              <a:rPr lang="en-US" dirty="0"/>
              <a:t>In early phase after surgery</a:t>
            </a:r>
          </a:p>
          <a:p>
            <a:pPr lvl="1"/>
            <a:r>
              <a:rPr lang="en-US" dirty="0"/>
              <a:t>May be prolonged for long time</a:t>
            </a:r>
          </a:p>
          <a:p>
            <a:r>
              <a:rPr lang="en-US" dirty="0"/>
              <a:t>Enteral nutrition is preferred, initiate as soon as possible</a:t>
            </a:r>
          </a:p>
          <a:p>
            <a:pPr lvl="1"/>
            <a:r>
              <a:rPr lang="en-US" dirty="0"/>
              <a:t>Breast </a:t>
            </a:r>
            <a:r>
              <a:rPr lang="en-US" dirty="0" smtClean="0"/>
              <a:t>milk is prefer to alternative formula</a:t>
            </a:r>
          </a:p>
          <a:p>
            <a:pPr lvl="1"/>
            <a:r>
              <a:rPr lang="en-US" dirty="0" smtClean="0"/>
              <a:t>Alternative formula: no consensus on the best</a:t>
            </a:r>
          </a:p>
          <a:p>
            <a:pPr lvl="1"/>
            <a:r>
              <a:rPr lang="en-US" dirty="0" smtClean="0"/>
              <a:t>Individualized regimen: clinically indicated</a:t>
            </a:r>
          </a:p>
          <a:p>
            <a:endParaRPr lang="en-US" dirty="0" smtClean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32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 Medication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On going </a:t>
            </a:r>
            <a:r>
              <a:rPr lang="en-US" dirty="0"/>
              <a:t>development</a:t>
            </a:r>
          </a:p>
          <a:p>
            <a:r>
              <a:rPr lang="en-US" dirty="0"/>
              <a:t>Teduglutide</a:t>
            </a:r>
          </a:p>
          <a:p>
            <a:pPr lvl="1"/>
            <a:r>
              <a:rPr lang="en-US" dirty="0"/>
              <a:t>GLP-2 analogue</a:t>
            </a:r>
          </a:p>
          <a:p>
            <a:pPr lvl="1"/>
            <a:r>
              <a:rPr lang="en-US" dirty="0"/>
              <a:t>promoting villous growth</a:t>
            </a:r>
          </a:p>
          <a:p>
            <a:pPr lvl="1"/>
            <a:r>
              <a:rPr lang="en-US" dirty="0"/>
              <a:t>Trend toward reduction of PN requirement</a:t>
            </a:r>
          </a:p>
          <a:p>
            <a:pPr lvl="1"/>
            <a:r>
              <a:rPr lang="en-US" dirty="0"/>
              <a:t>Loss effect when stopped </a:t>
            </a:r>
          </a:p>
          <a:p>
            <a:r>
              <a:rPr lang="en-US" dirty="0"/>
              <a:t>Epithelial growth factor</a:t>
            </a:r>
          </a:p>
          <a:p>
            <a:r>
              <a:rPr lang="en-US" dirty="0"/>
              <a:t>Insulin like growth factor-1</a:t>
            </a:r>
          </a:p>
        </p:txBody>
      </p:sp>
    </p:spTree>
    <p:extLst>
      <p:ext uri="{BB962C8B-B14F-4D97-AF65-F5344CB8AC3E}">
        <p14:creationId xmlns:p14="http://schemas.microsoft.com/office/powerpoint/2010/main" val="31781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Complications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Alteration of body composition: </a:t>
            </a:r>
          </a:p>
          <a:p>
            <a:pPr lvl="1"/>
            <a:r>
              <a:rPr lang="en-US" dirty="0" err="1" smtClean="0"/>
              <a:t>sarcopenic</a:t>
            </a:r>
            <a:r>
              <a:rPr lang="en-US" dirty="0" smtClean="0"/>
              <a:t> </a:t>
            </a:r>
            <a:r>
              <a:rPr lang="en-US" dirty="0"/>
              <a:t>obesity</a:t>
            </a:r>
          </a:p>
          <a:p>
            <a:r>
              <a:rPr lang="en-US" dirty="0"/>
              <a:t>Low bone mineral density:</a:t>
            </a:r>
          </a:p>
          <a:p>
            <a:pPr lvl="1"/>
            <a:r>
              <a:rPr lang="en-US" dirty="0"/>
              <a:t>reduce calcium uptake and low vitamin D level</a:t>
            </a:r>
          </a:p>
          <a:p>
            <a:r>
              <a:rPr lang="en-US" dirty="0" smtClean="0"/>
              <a:t>Oxalate </a:t>
            </a:r>
            <a:r>
              <a:rPr lang="en-US" dirty="0"/>
              <a:t>nephrolithiasis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oxalate absorption by LB ---&gt; excretion in urine ---&gt; oxalate stone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19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Complications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Gastric acid </a:t>
            </a:r>
            <a:r>
              <a:rPr lang="en-US" dirty="0" smtClean="0"/>
              <a:t>hypersecretion </a:t>
            </a:r>
          </a:p>
          <a:p>
            <a:pPr lvl="1"/>
            <a:r>
              <a:rPr lang="en-US" dirty="0" smtClean="0"/>
              <a:t>treated </a:t>
            </a:r>
            <a:r>
              <a:rPr lang="en-US" dirty="0"/>
              <a:t>by PPIs, H2 </a:t>
            </a:r>
            <a:r>
              <a:rPr lang="en-US" dirty="0" smtClean="0"/>
              <a:t>blockers</a:t>
            </a:r>
          </a:p>
          <a:p>
            <a:r>
              <a:rPr lang="en-US" dirty="0"/>
              <a:t>Small Intestinal/Bowel Bacterial Overgrowth</a:t>
            </a:r>
          </a:p>
          <a:p>
            <a:pPr lvl="1"/>
            <a:r>
              <a:rPr lang="en-US" dirty="0"/>
              <a:t>Factors: length of residual SB, ICV presence </a:t>
            </a:r>
          </a:p>
          <a:p>
            <a:pPr lvl="1"/>
            <a:r>
              <a:rPr lang="en-US" dirty="0"/>
              <a:t>Treatable: treat underlying conditions, correct nutritional deficiency and </a:t>
            </a:r>
            <a:r>
              <a:rPr lang="en-US" dirty="0" smtClean="0"/>
              <a:t>antibiotic</a:t>
            </a:r>
            <a:endParaRPr lang="en-US" dirty="0"/>
          </a:p>
          <a:p>
            <a:r>
              <a:rPr lang="en-US" dirty="0"/>
              <a:t>Diarrhea: 2 possible causes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Bile </a:t>
            </a:r>
            <a:r>
              <a:rPr lang="en-US" dirty="0"/>
              <a:t>irritation on large </a:t>
            </a:r>
            <a:r>
              <a:rPr lang="en-US" dirty="0" smtClean="0"/>
              <a:t>bowel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2</a:t>
            </a:r>
            <a:r>
              <a:rPr lang="en-US" dirty="0"/>
              <a:t>) Rapid content </a:t>
            </a:r>
            <a:r>
              <a:rPr lang="en-US" dirty="0" smtClean="0"/>
              <a:t>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 </a:t>
            </a:r>
            <a:r>
              <a:rPr lang="en-US"/>
              <a:t>of Treatment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Surgery-related conditions</a:t>
            </a:r>
          </a:p>
          <a:p>
            <a:pPr lvl="1"/>
            <a:r>
              <a:rPr lang="en-US" dirty="0"/>
              <a:t>Gut obstruction</a:t>
            </a:r>
          </a:p>
          <a:p>
            <a:pPr lvl="1"/>
            <a:r>
              <a:rPr lang="en-US" dirty="0"/>
              <a:t>Anastomotic ulcer: overt bleeding, chronic IDA</a:t>
            </a:r>
          </a:p>
          <a:p>
            <a:pPr lvl="1"/>
            <a:r>
              <a:rPr lang="en-US" dirty="0" err="1"/>
              <a:t>Stomal</a:t>
            </a:r>
            <a:r>
              <a:rPr lang="en-US" dirty="0"/>
              <a:t> complications: prolapse, retraction, obstruction, excoriation of </a:t>
            </a:r>
            <a:r>
              <a:rPr lang="en-US" dirty="0" err="1"/>
              <a:t>peristomal</a:t>
            </a:r>
            <a:r>
              <a:rPr lang="en-US" dirty="0"/>
              <a:t> skin, bowel ischemia </a:t>
            </a:r>
          </a:p>
          <a:p>
            <a:pPr lvl="1"/>
            <a:r>
              <a:rPr lang="en-US" dirty="0"/>
              <a:t>Electrolyte imbalance: high output jejunostomy</a:t>
            </a:r>
          </a:p>
          <a:p>
            <a:r>
              <a:rPr lang="en-US" dirty="0"/>
              <a:t>Catheter-related conditions: prolong C-line placement</a:t>
            </a:r>
          </a:p>
          <a:p>
            <a:pPr lvl="1"/>
            <a:r>
              <a:rPr lang="en-US" dirty="0"/>
              <a:t>Mechanical: thrombosis, embolism</a:t>
            </a:r>
          </a:p>
          <a:p>
            <a:pPr lvl="1"/>
            <a:r>
              <a:rPr lang="en-US" dirty="0"/>
              <a:t>Infection: BSI (including CRBSI)</a:t>
            </a:r>
          </a:p>
          <a:p>
            <a:r>
              <a:rPr lang="en-US" dirty="0"/>
              <a:t>PN-related</a:t>
            </a:r>
          </a:p>
          <a:p>
            <a:pPr lvl="1"/>
            <a:r>
              <a:rPr lang="en-US" dirty="0"/>
              <a:t>Intestinal failure-associated liver disease (IFALD)</a:t>
            </a:r>
          </a:p>
          <a:p>
            <a:pPr lvl="1"/>
            <a:r>
              <a:rPr lang="en-US" dirty="0"/>
              <a:t>Copper and </a:t>
            </a:r>
            <a:r>
              <a:rPr lang="en-US" dirty="0" err="1"/>
              <a:t>maganese</a:t>
            </a:r>
            <a:r>
              <a:rPr lang="en-US" dirty="0"/>
              <a:t> accumulation (in cholestasis)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Bloodstream Infection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Catheter-related (CRBSI): SBS is 0.2% of admission but accounted for 20% of BSI </a:t>
            </a:r>
          </a:p>
          <a:p>
            <a:r>
              <a:rPr lang="en-US" dirty="0"/>
              <a:t>Non-CRBSI: 43%</a:t>
            </a:r>
          </a:p>
          <a:p>
            <a:r>
              <a:rPr lang="en-US" dirty="0"/>
              <a:t>Pathogen: </a:t>
            </a:r>
            <a:r>
              <a:rPr lang="en-US" i="1" dirty="0"/>
              <a:t>Escherichia coli</a:t>
            </a:r>
            <a:r>
              <a:rPr lang="en-US" dirty="0"/>
              <a:t> and enterococci group</a:t>
            </a:r>
          </a:p>
          <a:p>
            <a:r>
              <a:rPr lang="en-US" dirty="0"/>
              <a:t>Risks: central venous catheter, leaky gut mucosal barrier (bacterial translocation), surgical complications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6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2458448D-FF2F-49BA-8907-12E3369E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48" y="2060848"/>
            <a:ext cx="8229600" cy="41044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Retrospective cohort study</a:t>
            </a:r>
          </a:p>
          <a:p>
            <a:r>
              <a:rPr lang="en-US" dirty="0"/>
              <a:t>China, N = 157, Oct 1988 to July 2019</a:t>
            </a:r>
          </a:p>
          <a:p>
            <a:r>
              <a:rPr lang="en-US" dirty="0"/>
              <a:t>Causes of SBS: NEC, intestinal atresia, volvulus</a:t>
            </a:r>
          </a:p>
          <a:p>
            <a:r>
              <a:rPr lang="en-US" dirty="0"/>
              <a:t>Median time to follow-up: 36 months</a:t>
            </a:r>
          </a:p>
          <a:p>
            <a:r>
              <a:rPr lang="en-US" dirty="0"/>
              <a:t>CRBI: 21.1% in neonate and 25.6% in infant and children onset</a:t>
            </a:r>
          </a:p>
          <a:p>
            <a:r>
              <a:rPr lang="en-US" b="1" dirty="0"/>
              <a:t>PN duration </a:t>
            </a:r>
            <a:r>
              <a:rPr lang="en-US" dirty="0"/>
              <a:t>is associated to CRBI, </a:t>
            </a:r>
            <a:endParaRPr lang="en-US" dirty="0" smtClean="0"/>
          </a:p>
          <a:p>
            <a:pPr lvl="1"/>
            <a:r>
              <a:rPr lang="en-US" dirty="0" smtClean="0"/>
              <a:t>Duration </a:t>
            </a:r>
            <a:r>
              <a:rPr lang="en-US" b="1" dirty="0"/>
              <a:t>90 days</a:t>
            </a:r>
            <a:r>
              <a:rPr lang="en-US" dirty="0"/>
              <a:t> vs 60-89 days vs 42-59 days: </a:t>
            </a:r>
            <a:r>
              <a:rPr lang="en-US" b="1" dirty="0"/>
              <a:t>30.6%</a:t>
            </a:r>
            <a:r>
              <a:rPr lang="en-US" dirty="0"/>
              <a:t> vs 12.8% vs 12.1% (p = 0.0.25, R 0.236, P of R = 0.003)</a:t>
            </a:r>
          </a:p>
          <a:p>
            <a:r>
              <a:rPr lang="en-US" dirty="0"/>
              <a:t>Statistically significant difference in chance of CRBI among </a:t>
            </a:r>
            <a:r>
              <a:rPr lang="en-US" b="1" dirty="0"/>
              <a:t>anatomical type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b="1" dirty="0" smtClean="0"/>
              <a:t>Type </a:t>
            </a:r>
            <a:r>
              <a:rPr lang="en-US" b="1" dirty="0"/>
              <a:t>I</a:t>
            </a:r>
            <a:r>
              <a:rPr lang="en-US" dirty="0"/>
              <a:t> &gt; Type III &gt; type II; </a:t>
            </a:r>
            <a:r>
              <a:rPr lang="en-US" b="1" dirty="0"/>
              <a:t>30.0%</a:t>
            </a:r>
            <a:r>
              <a:rPr lang="en-US" dirty="0"/>
              <a:t> vs 16.7% vs 5.3% p = 0.032 </a:t>
            </a:r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67069C21-BD3A-48F8-B3F5-F509E9FDA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33201" r="19288" b="50000"/>
          <a:stretch/>
        </p:blipFill>
        <p:spPr>
          <a:xfrm>
            <a:off x="395541" y="404674"/>
            <a:ext cx="8368939" cy="1545035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13CC228F-389B-4156-A478-4CBFD6559F62}"/>
              </a:ext>
            </a:extLst>
          </p:cNvPr>
          <p:cNvSpPr txBox="1"/>
          <p:nvPr/>
        </p:nvSpPr>
        <p:spPr>
          <a:xfrm>
            <a:off x="457200" y="6237312"/>
            <a:ext cx="749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Zhang T et al. </a:t>
            </a:r>
            <a:r>
              <a:rPr lang="fr-FR" sz="1600" dirty="0" err="1"/>
              <a:t>Pediatric</a:t>
            </a:r>
            <a:r>
              <a:rPr lang="fr-FR" sz="1600" dirty="0"/>
              <a:t> </a:t>
            </a:r>
            <a:r>
              <a:rPr lang="fr-FR" sz="1600" dirty="0" err="1"/>
              <a:t>Surgery</a:t>
            </a:r>
            <a:r>
              <a:rPr lang="fr-FR" sz="1600" dirty="0"/>
              <a:t> International (2021) 37:495–502.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9078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Venous Thrombosis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Long-time dependence of PN</a:t>
            </a:r>
          </a:p>
          <a:p>
            <a:r>
              <a:rPr lang="en-US" dirty="0" smtClean="0"/>
              <a:t>Resulting in lack of </a:t>
            </a:r>
            <a:r>
              <a:rPr lang="en-US" dirty="0"/>
              <a:t>venous access </a:t>
            </a:r>
          </a:p>
          <a:p>
            <a:r>
              <a:rPr lang="en-US" dirty="0" smtClean="0"/>
              <a:t>Ethanol </a:t>
            </a:r>
            <a:r>
              <a:rPr lang="en-US" dirty="0"/>
              <a:t>locks: </a:t>
            </a:r>
          </a:p>
          <a:p>
            <a:pPr lvl="1"/>
            <a:r>
              <a:rPr lang="en-US" dirty="0"/>
              <a:t>association of preventing CRBSI and CVC replacement </a:t>
            </a:r>
          </a:p>
          <a:p>
            <a:pPr lvl="1"/>
            <a:r>
              <a:rPr lang="en-US" dirty="0"/>
              <a:t>limited evidence in BW &lt; 5 kg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52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IFALD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Intestinal Failure Associated Liver Disease</a:t>
            </a:r>
          </a:p>
          <a:p>
            <a:r>
              <a:rPr lang="en-US" dirty="0" smtClean="0"/>
              <a:t>Histopathology</a:t>
            </a:r>
            <a:r>
              <a:rPr lang="en-US" dirty="0"/>
              <a:t>: steatosis, </a:t>
            </a:r>
            <a:r>
              <a:rPr lang="en-US" dirty="0" smtClean="0"/>
              <a:t>cirrhosis</a:t>
            </a:r>
          </a:p>
          <a:p>
            <a:r>
              <a:rPr lang="en-US" dirty="0"/>
              <a:t>Cholestatic liver disease: </a:t>
            </a:r>
          </a:p>
          <a:p>
            <a:pPr lvl="1"/>
            <a:r>
              <a:rPr lang="en-US" dirty="0"/>
              <a:t>Conjugated bilirubin ≥ 2 mg/dl</a:t>
            </a:r>
          </a:p>
          <a:p>
            <a:pPr lvl="1"/>
            <a:r>
              <a:rPr lang="en-US" dirty="0"/>
              <a:t>Causes: lipid in PN, sepsis, lack of enteral feeding</a:t>
            </a:r>
          </a:p>
          <a:p>
            <a:pPr lvl="1"/>
            <a:r>
              <a:rPr lang="en-US" dirty="0"/>
              <a:t>DDx: biliary atresia (need surgical intervention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Associated to soybean lipid in lipid formula</a:t>
            </a:r>
          </a:p>
          <a:p>
            <a:r>
              <a:rPr lang="en-US" dirty="0"/>
              <a:t>Intervention:</a:t>
            </a:r>
          </a:p>
          <a:p>
            <a:pPr lvl="1"/>
            <a:r>
              <a:rPr lang="en-US" dirty="0"/>
              <a:t>Lipid </a:t>
            </a:r>
            <a:r>
              <a:rPr lang="en-US" dirty="0" smtClean="0"/>
              <a:t>reduction</a:t>
            </a:r>
            <a:endParaRPr lang="en-US" dirty="0"/>
          </a:p>
          <a:p>
            <a:pPr lvl="1"/>
            <a:r>
              <a:rPr lang="en-US" dirty="0" smtClean="0"/>
              <a:t>Alteration formula</a:t>
            </a:r>
            <a:endParaRPr lang="en-US" dirty="0"/>
          </a:p>
          <a:p>
            <a:pPr lvl="1"/>
            <a:r>
              <a:rPr lang="en-US" dirty="0"/>
              <a:t>Advancement of enteral nutrition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life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Patient</a:t>
            </a:r>
          </a:p>
          <a:p>
            <a:r>
              <a:rPr lang="en-US" dirty="0"/>
              <a:t>PN dependence</a:t>
            </a:r>
          </a:p>
          <a:p>
            <a:r>
              <a:rPr lang="en-US" dirty="0"/>
              <a:t>Operation</a:t>
            </a:r>
            <a:r>
              <a:rPr lang="en-US" b="1" dirty="0"/>
              <a:t>(s) </a:t>
            </a:r>
            <a:r>
              <a:rPr lang="en-US" dirty="0"/>
              <a:t>and catheters</a:t>
            </a:r>
          </a:p>
          <a:p>
            <a:r>
              <a:rPr lang="en-US" dirty="0"/>
              <a:t>Hospitalization: long-time, frequent blood test and imaging</a:t>
            </a:r>
          </a:p>
          <a:p>
            <a:r>
              <a:rPr lang="en-US" dirty="0"/>
              <a:t>Shortening of life: disease or treatments complication </a:t>
            </a:r>
          </a:p>
          <a:p>
            <a:r>
              <a:rPr lang="en-US" dirty="0"/>
              <a:t>Growth and development</a:t>
            </a:r>
          </a:p>
          <a:p>
            <a:pPr marL="0" indent="0">
              <a:buNone/>
            </a:pPr>
            <a:r>
              <a:rPr lang="en-US" u="sng" dirty="0"/>
              <a:t>Carers</a:t>
            </a:r>
          </a:p>
          <a:p>
            <a:r>
              <a:rPr lang="en-US" dirty="0"/>
              <a:t>higher prevalence of anxiety and depression in SBS’s carers than the similar population</a:t>
            </a:r>
          </a:p>
          <a:p>
            <a:endParaRPr lang="en-US" sz="1600" dirty="0"/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58925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Effect on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33686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Hypoxic Ischemic Encephalopathy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Cord ABG: pH 7.27, pCO2 41, pO2 315, BE-7.5, HCO3 18.8, lactate 66 ---&gt; metabolic acidosis</a:t>
            </a:r>
          </a:p>
          <a:p>
            <a:r>
              <a:rPr lang="en-US" dirty="0"/>
              <a:t>Oliguria and hypotension period ---&gt; start dopamine 3 mcg/kg/hr </a:t>
            </a:r>
          </a:p>
          <a:p>
            <a:r>
              <a:rPr lang="en-US" dirty="0"/>
              <a:t>Subtle seizure (chewing) at 2.4 hr after birth, 5-10 seconds, self-limited</a:t>
            </a:r>
          </a:p>
          <a:p>
            <a:r>
              <a:rPr lang="en-US" dirty="0"/>
              <a:t>U/S brain bedside: no ICH</a:t>
            </a:r>
          </a:p>
          <a:p>
            <a:r>
              <a:rPr lang="en-US" dirty="0"/>
              <a:t>EEG shown encephalopathy pattern</a:t>
            </a:r>
          </a:p>
          <a:p>
            <a:r>
              <a:rPr lang="en-US" dirty="0"/>
              <a:t>SARNAT score ---&gt; moderate HIE</a:t>
            </a:r>
          </a:p>
          <a:p>
            <a:r>
              <a:rPr lang="en-US" dirty="0"/>
              <a:t>Diagnosis: </a:t>
            </a:r>
            <a:r>
              <a:rPr lang="en-US" i="1" dirty="0"/>
              <a:t>moderate HIE with cardiac involvement</a:t>
            </a:r>
          </a:p>
        </p:txBody>
      </p:sp>
    </p:spTree>
    <p:extLst>
      <p:ext uri="{BB962C8B-B14F-4D97-AF65-F5344CB8AC3E}">
        <p14:creationId xmlns:p14="http://schemas.microsoft.com/office/powerpoint/2010/main" val="1495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 …..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Pediatric Palliative Care: category, prognosis</a:t>
            </a:r>
          </a:p>
          <a:p>
            <a:r>
              <a:rPr lang="en-US" dirty="0"/>
              <a:t>Short bowel syndrome: natural history and treatment</a:t>
            </a:r>
          </a:p>
          <a:p>
            <a:r>
              <a:rPr lang="en-US" dirty="0"/>
              <a:t>Multi-dimension assessment: biomedical and ethical</a:t>
            </a:r>
          </a:p>
        </p:txBody>
      </p:sp>
    </p:spTree>
    <p:extLst>
      <p:ext uri="{BB962C8B-B14F-4D97-AF65-F5344CB8AC3E}">
        <p14:creationId xmlns:p14="http://schemas.microsoft.com/office/powerpoint/2010/main" val="36369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Bering J, </a:t>
            </a:r>
            <a:r>
              <a:rPr lang="en-US" dirty="0" err="1"/>
              <a:t>Dibaise</a:t>
            </a:r>
            <a:r>
              <a:rPr lang="en-US" dirty="0"/>
              <a:t> JK. Short Bowel Syndrome in An Infant. Am J </a:t>
            </a:r>
            <a:r>
              <a:rPr lang="en-US" dirty="0" err="1"/>
              <a:t>Gastroenterol</a:t>
            </a:r>
            <a:r>
              <a:rPr lang="en-US" dirty="0"/>
              <a:t>. 2022;117(6):876–83. </a:t>
            </a:r>
          </a:p>
          <a:p>
            <a:r>
              <a:rPr lang="en-US" dirty="0" err="1"/>
              <a:t>Cernat</a:t>
            </a:r>
            <a:r>
              <a:rPr lang="en-US" dirty="0"/>
              <a:t> E, </a:t>
            </a:r>
            <a:r>
              <a:rPr lang="en-US" dirty="0" err="1"/>
              <a:t>Corlett</a:t>
            </a:r>
            <a:r>
              <a:rPr lang="en-US" dirty="0"/>
              <a:t> C, Iglesias N, </a:t>
            </a:r>
            <a:r>
              <a:rPr lang="en-US" dirty="0" err="1"/>
              <a:t>Onyeador</a:t>
            </a:r>
            <a:r>
              <a:rPr lang="en-US" dirty="0"/>
              <a:t> N, Steele J, </a:t>
            </a:r>
            <a:r>
              <a:rPr lang="en-US" dirty="0" err="1"/>
              <a:t>Batra</a:t>
            </a:r>
            <a:r>
              <a:rPr lang="en-US" dirty="0"/>
              <a:t> A. Short bowel syndrome in infancy: Recent advances and practical management. Frontline </a:t>
            </a:r>
            <a:r>
              <a:rPr lang="en-US" dirty="0" err="1"/>
              <a:t>Gastroenterol</a:t>
            </a:r>
            <a:r>
              <a:rPr lang="en-US" dirty="0"/>
              <a:t>. 2020;614–21. </a:t>
            </a:r>
          </a:p>
          <a:p>
            <a:r>
              <a:rPr lang="en-US" dirty="0" err="1"/>
              <a:t>Cohran</a:t>
            </a:r>
            <a:r>
              <a:rPr lang="en-US" dirty="0"/>
              <a:t> VC, </a:t>
            </a:r>
            <a:r>
              <a:rPr lang="en-US" dirty="0" err="1"/>
              <a:t>Prozialeck</a:t>
            </a:r>
            <a:r>
              <a:rPr lang="en-US" dirty="0"/>
              <a:t> JD, Cole CR. Redefining short bowel syndrome in the 21st century. </a:t>
            </a:r>
            <a:r>
              <a:rPr lang="en-US" dirty="0" err="1"/>
              <a:t>Pediatr</a:t>
            </a:r>
            <a:r>
              <a:rPr lang="en-US" dirty="0"/>
              <a:t> Res. 2017;81(4):540–9. </a:t>
            </a:r>
          </a:p>
          <a:p>
            <a:r>
              <a:rPr lang="en-US" dirty="0" err="1"/>
              <a:t>Massironi</a:t>
            </a:r>
            <a:r>
              <a:rPr lang="en-US" dirty="0"/>
              <a:t> S, </a:t>
            </a:r>
            <a:r>
              <a:rPr lang="en-US" dirty="0" err="1"/>
              <a:t>Cavalcoli</a:t>
            </a:r>
            <a:r>
              <a:rPr lang="en-US" dirty="0"/>
              <a:t> F, </a:t>
            </a:r>
            <a:r>
              <a:rPr lang="en-US" dirty="0" err="1"/>
              <a:t>Rausa</a:t>
            </a:r>
            <a:r>
              <a:rPr lang="en-US" dirty="0"/>
              <a:t> E, </a:t>
            </a:r>
            <a:r>
              <a:rPr lang="en-US" dirty="0" err="1"/>
              <a:t>Invernizzi</a:t>
            </a:r>
            <a:r>
              <a:rPr lang="en-US" dirty="0"/>
              <a:t> P, Braga M, </a:t>
            </a:r>
            <a:r>
              <a:rPr lang="en-US" dirty="0" err="1"/>
              <a:t>Vecchi</a:t>
            </a:r>
            <a:r>
              <a:rPr lang="en-US" dirty="0"/>
              <a:t> M. Understanding short bowel syndrome: Current status and future perspectives. Dig Liver Dis. 2020;52(3):253–61.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43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Hypoxic Ischemic Encephalopathy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Therapeutic hypothermia</a:t>
            </a:r>
          </a:p>
          <a:p>
            <a:pPr lvl="1"/>
            <a:r>
              <a:rPr lang="en-US" dirty="0" smtClean="0"/>
              <a:t>Phenobarbital </a:t>
            </a:r>
            <a:r>
              <a:rPr lang="en-US" dirty="0"/>
              <a:t>20 MKDose then 3 MKDay</a:t>
            </a:r>
          </a:p>
          <a:p>
            <a:r>
              <a:rPr lang="en-US" dirty="0"/>
              <a:t>F/U MRI brain (4 days after birth)</a:t>
            </a:r>
          </a:p>
          <a:p>
            <a:pPr lvl="1"/>
            <a:r>
              <a:rPr lang="en-US" dirty="0"/>
              <a:t>Multiple ill-defined lesion involving subcortical white matter of right frontal lobe and deep white matter of bilateral </a:t>
            </a:r>
            <a:r>
              <a:rPr lang="en-US" dirty="0" err="1"/>
              <a:t>fronto</a:t>
            </a:r>
            <a:r>
              <a:rPr lang="en-US" dirty="0"/>
              <a:t>-</a:t>
            </a:r>
            <a:r>
              <a:rPr lang="en-US" dirty="0" err="1"/>
              <a:t>parieto</a:t>
            </a:r>
            <a:r>
              <a:rPr lang="en-US" dirty="0"/>
              <a:t>-temporal lobes</a:t>
            </a:r>
          </a:p>
          <a:p>
            <a:pPr lvl="1"/>
            <a:r>
              <a:rPr lang="en-US" dirty="0"/>
              <a:t>Suggested acute to </a:t>
            </a:r>
            <a:r>
              <a:rPr lang="en-US" dirty="0" err="1"/>
              <a:t>subacute</a:t>
            </a:r>
            <a:r>
              <a:rPr lang="en-US" dirty="0"/>
              <a:t> HIE</a:t>
            </a:r>
          </a:p>
          <a:p>
            <a:r>
              <a:rPr lang="en-US" dirty="0"/>
              <a:t>Informed parents about diagnosis and prognosis</a:t>
            </a:r>
          </a:p>
        </p:txBody>
      </p:sp>
    </p:spTree>
    <p:extLst>
      <p:ext uri="{BB962C8B-B14F-4D97-AF65-F5344CB8AC3E}">
        <p14:creationId xmlns:p14="http://schemas.microsoft.com/office/powerpoint/2010/main" val="1081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Hypovolemic Shock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birth: bloody AF, retain OG tube ---&gt; blood 30 ml, not active bleeding</a:t>
            </a:r>
          </a:p>
          <a:p>
            <a:r>
              <a:rPr lang="en-US" dirty="0"/>
              <a:t>Hct 35%</a:t>
            </a:r>
          </a:p>
          <a:p>
            <a:r>
              <a:rPr lang="en-US" dirty="0"/>
              <a:t>1 hr after birth: hypotension (BP 35/19 mmHg, MAP 26 mmHg)</a:t>
            </a:r>
          </a:p>
          <a:p>
            <a:r>
              <a:rPr lang="en-US" dirty="0"/>
              <a:t>Work-up for cause of neonatal anemia: negative all test</a:t>
            </a:r>
          </a:p>
          <a:p>
            <a:r>
              <a:rPr lang="en-US" dirty="0"/>
              <a:t>Diagnosis: hypovolemic shock </a:t>
            </a:r>
          </a:p>
          <a:p>
            <a:r>
              <a:rPr lang="en-US" dirty="0"/>
              <a:t>Volume resuscitation with NSS 10 ml/kg in 15 min </a:t>
            </a:r>
          </a:p>
          <a:p>
            <a:r>
              <a:rPr lang="en-US" dirty="0"/>
              <a:t>PRC transfusion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4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2_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3391</Words>
  <Application>Microsoft Office PowerPoint</Application>
  <PresentationFormat>นำเสนอทางหน้าจอ (4:3)</PresentationFormat>
  <Paragraphs>493</Paragraphs>
  <Slides>71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71</vt:i4>
      </vt:variant>
    </vt:vector>
  </HeadingPairs>
  <TitlesOfParts>
    <vt:vector size="75" baseType="lpstr">
      <vt:lpstr>ชุดรูปแบบของ Office</vt:lpstr>
      <vt:lpstr>พื้นฐาน</vt:lpstr>
      <vt:lpstr>1_พื้นฐาน</vt:lpstr>
      <vt:lpstr>2_พื้นฐาน</vt:lpstr>
      <vt:lpstr>  A female neonate with short bowel syndrome,     incompatible with life. </vt:lpstr>
      <vt:lpstr>Palliative Care Conference</vt:lpstr>
      <vt:lpstr>Thai Female Neonate</vt:lpstr>
      <vt:lpstr>Antenatal Care</vt:lpstr>
      <vt:lpstr>11 Days Before Consultation </vt:lpstr>
      <vt:lpstr>At SNH</vt:lpstr>
      <vt:lpstr>Hypoxic Ischemic Encephalopathy</vt:lpstr>
      <vt:lpstr>Hypoxic Ischemic Encephalopathy</vt:lpstr>
      <vt:lpstr>Hypovolemic Shock</vt:lpstr>
      <vt:lpstr>Polyhydramnios</vt:lpstr>
      <vt:lpstr>Polyhydramnios</vt:lpstr>
      <vt:lpstr>Midgut Volvulus &amp; Duodenal Atresia</vt:lpstr>
      <vt:lpstr>Post-operation</vt:lpstr>
      <vt:lpstr>PC team was consulted for best supportive care</vt:lpstr>
      <vt:lpstr>PC Attending: DOL 11</vt:lpstr>
      <vt:lpstr>PC Attending: DOL 11</vt:lpstr>
      <vt:lpstr>Investigation</vt:lpstr>
      <vt:lpstr>Investigation</vt:lpstr>
      <vt:lpstr>Current Medication</vt:lpstr>
      <vt:lpstr>Suffering Symptoms</vt:lpstr>
      <vt:lpstr>งานนำเสนอ PowerPoint</vt:lpstr>
      <vt:lpstr>Parent’s Perception: Pregnancy</vt:lpstr>
      <vt:lpstr>Parent’s Perception: Illness</vt:lpstr>
      <vt:lpstr>Emotional Issue</vt:lpstr>
      <vt:lpstr>Problem List</vt:lpstr>
      <vt:lpstr>Neonatal Hypoxic Ischemic Encephalopathy</vt:lpstr>
      <vt:lpstr>งานนำเสนอ PowerPoint</vt:lpstr>
      <vt:lpstr>Short Bowel Syndrome</vt:lpstr>
      <vt:lpstr>Family Meeting (DOL 19 &amp; 21)</vt:lpstr>
      <vt:lpstr>Family Meeting (DOL 19 &amp; 21)</vt:lpstr>
      <vt:lpstr>What do you think about PN in this patient?</vt:lpstr>
      <vt:lpstr>PC Team’s Prognostication</vt:lpstr>
      <vt:lpstr>PC Team’s Prognostication</vt:lpstr>
      <vt:lpstr>Prognosis</vt:lpstr>
      <vt:lpstr>Biomedical Ethics: Scenario</vt:lpstr>
      <vt:lpstr>Scenario I</vt:lpstr>
      <vt:lpstr>Scenario II</vt:lpstr>
      <vt:lpstr>Scenario III</vt:lpstr>
      <vt:lpstr>Family Meeting 2 (DOL 34)</vt:lpstr>
      <vt:lpstr>Family Meeting 2: Conclusion</vt:lpstr>
      <vt:lpstr>Bereavement Care</vt:lpstr>
      <vt:lpstr>งานนำเสนอ PowerPoint</vt:lpstr>
      <vt:lpstr>งานนำเสนอ PowerPoint</vt:lpstr>
      <vt:lpstr>งานนำเสนอ PowerPoint</vt:lpstr>
      <vt:lpstr>Progression: DOL39</vt:lpstr>
      <vt:lpstr>Anticipatory Symptoms</vt:lpstr>
      <vt:lpstr>Short Bowel Syndrome of Infancy: A Brief Review</vt:lpstr>
      <vt:lpstr>Short Bowel Syndrome</vt:lpstr>
      <vt:lpstr>Intestinal Failure</vt:lpstr>
      <vt:lpstr>Etiology</vt:lpstr>
      <vt:lpstr>Anatomical Classification</vt:lpstr>
      <vt:lpstr>Aims of Treatment</vt:lpstr>
      <vt:lpstr>Mortality</vt:lpstr>
      <vt:lpstr>Prognostic Factors: Enteral Autonomy</vt:lpstr>
      <vt:lpstr>Prognostic Factors: Enteral Autonomy</vt:lpstr>
      <vt:lpstr>Treatment: Surgical</vt:lpstr>
      <vt:lpstr>งานนำเสนอ PowerPoint</vt:lpstr>
      <vt:lpstr>งานนำเสนอ PowerPoint</vt:lpstr>
      <vt:lpstr>Treatment: Surgery</vt:lpstr>
      <vt:lpstr>Treatment: Nutrition</vt:lpstr>
      <vt:lpstr>Treatment: Medication</vt:lpstr>
      <vt:lpstr>Disease Complications</vt:lpstr>
      <vt:lpstr>Disease Complications</vt:lpstr>
      <vt:lpstr>Complication of Treatment</vt:lpstr>
      <vt:lpstr>Bloodstream Infection</vt:lpstr>
      <vt:lpstr>งานนำเสนอ PowerPoint</vt:lpstr>
      <vt:lpstr>Central Venous Thrombosis</vt:lpstr>
      <vt:lpstr>IFALD</vt:lpstr>
      <vt:lpstr>Effect on life</vt:lpstr>
      <vt:lpstr>What I Learned …..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Bowel Syndrome of Infancy: A Brief Review</dc:title>
  <dc:creator>Windows User</dc:creator>
  <cp:lastModifiedBy>Windows User</cp:lastModifiedBy>
  <cp:revision>343</cp:revision>
  <dcterms:created xsi:type="dcterms:W3CDTF">2023-01-12T08:43:11Z</dcterms:created>
  <dcterms:modified xsi:type="dcterms:W3CDTF">2023-01-25T09:38:33Z</dcterms:modified>
</cp:coreProperties>
</file>